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70" r:id="rId10"/>
    <p:sldId id="272" r:id="rId11"/>
    <p:sldId id="271" r:id="rId12"/>
    <p:sldId id="277" r:id="rId13"/>
    <p:sldId id="280" r:id="rId14"/>
    <p:sldId id="287" r:id="rId15"/>
    <p:sldId id="281" r:id="rId16"/>
    <p:sldId id="282" r:id="rId17"/>
    <p:sldId id="283" r:id="rId18"/>
    <p:sldId id="275" r:id="rId19"/>
    <p:sldId id="274" r:id="rId20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137"/>
    <a:srgbClr val="F2A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94660"/>
  </p:normalViewPr>
  <p:slideViewPr>
    <p:cSldViewPr snapToGrid="0">
      <p:cViewPr varScale="1">
        <p:scale>
          <a:sx n="45" d="100"/>
          <a:sy n="45" d="100"/>
        </p:scale>
        <p:origin x="79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lejsJ\Documents\B&#257;&#311;i%20Pi\Br&#257;&#311;i%20pa%20m&#275;ne&#353;ie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lejsJ\Documents\B&#257;&#311;i%20Pi\Br&#257;&#311;i%20pa%20m&#275;ne&#353;ie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Sheet1!$I$4</c:f>
              <c:strCache>
                <c:ptCount val="1"/>
                <c:pt idx="0">
                  <c:v>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Sheet1!$J$3:$N$3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Sheet1!$J$4:$N$4</c:f>
              <c:numCache>
                <c:formatCode>#,##0</c:formatCode>
                <c:ptCount val="5"/>
                <c:pt idx="0">
                  <c:v>4956324.6900000004</c:v>
                </c:pt>
                <c:pt idx="1">
                  <c:v>5615844.5500000045</c:v>
                </c:pt>
                <c:pt idx="2">
                  <c:v>4405152.6999999965</c:v>
                </c:pt>
                <c:pt idx="3">
                  <c:v>4325383.2099999832</c:v>
                </c:pt>
                <c:pt idx="4">
                  <c:v>3504574.0900000124</c:v>
                </c:pt>
              </c:numCache>
            </c:numRef>
          </c:val>
        </c:ser>
        <c:ser>
          <c:idx val="1"/>
          <c:order val="1"/>
          <c:tx>
            <c:strRef>
              <c:f>Sheet1!$I$5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Sheet1!$J$3:$N$3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Sheet1!$J$5:$N$5</c:f>
              <c:numCache>
                <c:formatCode>#,##0</c:formatCode>
                <c:ptCount val="5"/>
                <c:pt idx="0">
                  <c:v>1127789.53</c:v>
                </c:pt>
                <c:pt idx="1">
                  <c:v>1133817.6200000001</c:v>
                </c:pt>
                <c:pt idx="2">
                  <c:v>1296290.07</c:v>
                </c:pt>
                <c:pt idx="3">
                  <c:v>1343300.9200000002</c:v>
                </c:pt>
                <c:pt idx="4">
                  <c:v>1594077.4600000004</c:v>
                </c:pt>
              </c:numCache>
            </c:numRef>
          </c:val>
        </c:ser>
        <c:ser>
          <c:idx val="2"/>
          <c:order val="2"/>
          <c:tx>
            <c:strRef>
              <c:f>Sheet1!$I$6</c:f>
              <c:strCache>
                <c:ptCount val="1"/>
                <c:pt idx="0">
                  <c:v>fi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Sheet1!$J$3:$N$3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Sheet1!$J$6:$N$6</c:f>
              <c:numCache>
                <c:formatCode>#,##0</c:formatCode>
                <c:ptCount val="5"/>
                <c:pt idx="0">
                  <c:v>1400415.7700000007</c:v>
                </c:pt>
                <c:pt idx="1">
                  <c:v>1448512.77</c:v>
                </c:pt>
                <c:pt idx="2">
                  <c:v>1512365.4599999983</c:v>
                </c:pt>
                <c:pt idx="3">
                  <c:v>1255371.8300000005</c:v>
                </c:pt>
                <c:pt idx="4">
                  <c:v>1267982.9799999981</c:v>
                </c:pt>
              </c:numCache>
            </c:numRef>
          </c:val>
        </c:ser>
        <c:ser>
          <c:idx val="3"/>
          <c:order val="3"/>
          <c:tx>
            <c:strRef>
              <c:f>Sheet1!$I$7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Sheet1!$J$3:$N$3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Sheet1!$J$7:$N$7</c:f>
              <c:numCache>
                <c:formatCode>#,##0</c:formatCode>
                <c:ptCount val="5"/>
                <c:pt idx="0">
                  <c:v>229390.77999999988</c:v>
                </c:pt>
                <c:pt idx="1">
                  <c:v>146780.19000000003</c:v>
                </c:pt>
                <c:pt idx="2">
                  <c:v>360545.9200000001</c:v>
                </c:pt>
                <c:pt idx="3">
                  <c:v>999445.94000000018</c:v>
                </c:pt>
                <c:pt idx="4">
                  <c:v>1222535.08</c:v>
                </c:pt>
              </c:numCache>
            </c:numRef>
          </c:val>
        </c:ser>
        <c:ser>
          <c:idx val="4"/>
          <c:order val="4"/>
          <c:tx>
            <c:strRef>
              <c:f>Sheet1!$I$8</c:f>
              <c:strCache>
                <c:ptCount val="1"/>
                <c:pt idx="0">
                  <c:v>se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Sheet1!$J$3:$N$3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Sheet1!$J$8:$N$8</c:f>
              <c:numCache>
                <c:formatCode>#,##0</c:formatCode>
                <c:ptCount val="5"/>
                <c:pt idx="0">
                  <c:v>469729.2099999999</c:v>
                </c:pt>
                <c:pt idx="1">
                  <c:v>518510.18999999994</c:v>
                </c:pt>
                <c:pt idx="2">
                  <c:v>718674.11000000022</c:v>
                </c:pt>
                <c:pt idx="3">
                  <c:v>840375.6999999996</c:v>
                </c:pt>
                <c:pt idx="4">
                  <c:v>1043401.21</c:v>
                </c:pt>
              </c:numCache>
            </c:numRef>
          </c:val>
        </c:ser>
        <c:ser>
          <c:idx val="5"/>
          <c:order val="5"/>
          <c:tx>
            <c:strRef>
              <c:f>Sheet1!$I$9</c:f>
              <c:strCache>
                <c:ptCount val="1"/>
                <c:pt idx="0">
                  <c:v>at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Sheet1!$J$3:$N$3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Sheet1!$J$9:$N$9</c:f>
              <c:numCache>
                <c:formatCode>#,##0</c:formatCode>
                <c:ptCount val="5"/>
                <c:pt idx="0">
                  <c:v>276152.62000000005</c:v>
                </c:pt>
                <c:pt idx="1">
                  <c:v>367479.59000000008</c:v>
                </c:pt>
                <c:pt idx="2">
                  <c:v>539247.4100000005</c:v>
                </c:pt>
                <c:pt idx="3">
                  <c:v>704674.20000000007</c:v>
                </c:pt>
                <c:pt idx="4">
                  <c:v>586401.88000000035</c:v>
                </c:pt>
              </c:numCache>
            </c:numRef>
          </c:val>
        </c:ser>
        <c:ser>
          <c:idx val="6"/>
          <c:order val="6"/>
          <c:tx>
            <c:strRef>
              <c:f>Sheet1!$I$10</c:f>
              <c:strCache>
                <c:ptCount val="1"/>
                <c:pt idx="0">
                  <c:v>Pārējie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Sheet1!$J$3:$N$3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Sheet1!$J$10:$N$10</c:f>
              <c:numCache>
                <c:formatCode>#,##0</c:formatCode>
                <c:ptCount val="5"/>
                <c:pt idx="0">
                  <c:v>801998.13000000012</c:v>
                </c:pt>
                <c:pt idx="1">
                  <c:v>747598.66</c:v>
                </c:pt>
                <c:pt idx="2">
                  <c:v>811047.83999999962</c:v>
                </c:pt>
                <c:pt idx="3">
                  <c:v>1234542.28</c:v>
                </c:pt>
                <c:pt idx="4">
                  <c:v>1849005.6600000001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566184104"/>
        <c:axId val="567082424"/>
        <c:axId val="0"/>
      </c:bar3DChart>
      <c:catAx>
        <c:axId val="566184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67082424"/>
        <c:crosses val="autoZero"/>
        <c:auto val="1"/>
        <c:lblAlgn val="ctr"/>
        <c:lblOffset val="100"/>
        <c:noMultiLvlLbl val="0"/>
      </c:catAx>
      <c:valAx>
        <c:axId val="56708242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66184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2800"/>
              <a:t>Brāķis</a:t>
            </a:r>
            <a:r>
              <a:rPr lang="lv-LV" sz="2800" baseline="0"/>
              <a:t> LLMC ( EUR )</a:t>
            </a:r>
            <a:endParaRPr lang="lv-LV" sz="28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'EUR Aug.- Nov.'!$A$3:$A$6</c:f>
              <c:strCache>
                <c:ptCount val="4"/>
                <c:pt idx="0">
                  <c:v>Augusts ( 1/2 )</c:v>
                </c:pt>
                <c:pt idx="1">
                  <c:v>Septembris</c:v>
                </c:pt>
                <c:pt idx="2">
                  <c:v>Oktobris</c:v>
                </c:pt>
                <c:pt idx="3">
                  <c:v>Novembris</c:v>
                </c:pt>
              </c:strCache>
            </c:strRef>
          </c:cat>
          <c:val>
            <c:numRef>
              <c:f>'EUR Aug.- Nov.'!$B$3:$B$6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'EUR Aug.- Nov.'!$A$3:$A$6</c:f>
              <c:strCache>
                <c:ptCount val="4"/>
                <c:pt idx="0">
                  <c:v>Augusts ( 1/2 )</c:v>
                </c:pt>
                <c:pt idx="1">
                  <c:v>Septembris</c:v>
                </c:pt>
                <c:pt idx="2">
                  <c:v>Oktobris</c:v>
                </c:pt>
                <c:pt idx="3">
                  <c:v>Novembris</c:v>
                </c:pt>
              </c:strCache>
            </c:strRef>
          </c:cat>
          <c:val>
            <c:numRef>
              <c:f>'EUR Aug.- Nov.'!$C$3:$C$6</c:f>
              <c:numCache>
                <c:formatCode>General</c:formatCode>
                <c:ptCount val="4"/>
                <c:pt idx="0">
                  <c:v>8666.0099999999984</c:v>
                </c:pt>
                <c:pt idx="1">
                  <c:v>7601.5700000000006</c:v>
                </c:pt>
                <c:pt idx="2">
                  <c:v>5405.61</c:v>
                </c:pt>
                <c:pt idx="3">
                  <c:v>6306.08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0116320"/>
        <c:axId val="500113968"/>
        <c:axId val="0"/>
      </c:bar3DChart>
      <c:catAx>
        <c:axId val="50011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00113968"/>
        <c:crosses val="autoZero"/>
        <c:auto val="1"/>
        <c:lblAlgn val="ctr"/>
        <c:lblOffset val="100"/>
        <c:noMultiLvlLbl val="0"/>
      </c:catAx>
      <c:valAx>
        <c:axId val="500113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0011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2800" dirty="0"/>
              <a:t>Brāķa</a:t>
            </a:r>
            <a:r>
              <a:rPr lang="lv-LV" sz="2800" baseline="0" dirty="0"/>
              <a:t> rašanās vietas</a:t>
            </a:r>
            <a:endParaRPr lang="lv-LV" sz="2800" dirty="0"/>
          </a:p>
        </c:rich>
      </c:tx>
      <c:layout>
        <c:manualLayout>
          <c:xMode val="edge"/>
          <c:yMode val="edge"/>
          <c:x val="0.32429951690821257"/>
          <c:y val="3.79423524442366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'Vietas Aug.- Nov.'!$A$4</c:f>
              <c:strCache>
                <c:ptCount val="1"/>
                <c:pt idx="0">
                  <c:v>Augusts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'Vietas Aug.- Nov.'!$B$3:$E$3</c:f>
              <c:strCache>
                <c:ptCount val="4"/>
                <c:pt idx="0">
                  <c:v>Kopā</c:v>
                </c:pt>
                <c:pt idx="1">
                  <c:v>Līmēšana</c:v>
                </c:pt>
                <c:pt idx="2">
                  <c:v>Apstrāde</c:v>
                </c:pt>
                <c:pt idx="3">
                  <c:v>Slīpēšana</c:v>
                </c:pt>
              </c:strCache>
            </c:strRef>
          </c:cat>
          <c:val>
            <c:numRef>
              <c:f>'Vietas Aug.- Nov.'!$B$4:$E$4</c:f>
              <c:numCache>
                <c:formatCode>General</c:formatCode>
                <c:ptCount val="4"/>
                <c:pt idx="0">
                  <c:v>986</c:v>
                </c:pt>
                <c:pt idx="1">
                  <c:v>361</c:v>
                </c:pt>
                <c:pt idx="2">
                  <c:v>513</c:v>
                </c:pt>
                <c:pt idx="3">
                  <c:v>112</c:v>
                </c:pt>
              </c:numCache>
            </c:numRef>
          </c:val>
        </c:ser>
        <c:ser>
          <c:idx val="1"/>
          <c:order val="1"/>
          <c:tx>
            <c:strRef>
              <c:f>'Vietas Aug.- Nov.'!$A$5</c:f>
              <c:strCache>
                <c:ptCount val="1"/>
                <c:pt idx="0">
                  <c:v>Sept.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'Vietas Aug.- Nov.'!$B$3:$E$3</c:f>
              <c:strCache>
                <c:ptCount val="4"/>
                <c:pt idx="0">
                  <c:v>Kopā</c:v>
                </c:pt>
                <c:pt idx="1">
                  <c:v>Līmēšana</c:v>
                </c:pt>
                <c:pt idx="2">
                  <c:v>Apstrāde</c:v>
                </c:pt>
                <c:pt idx="3">
                  <c:v>Slīpēšana</c:v>
                </c:pt>
              </c:strCache>
            </c:strRef>
          </c:cat>
          <c:val>
            <c:numRef>
              <c:f>'Vietas Aug.- Nov.'!$B$5:$E$5</c:f>
              <c:numCache>
                <c:formatCode>General</c:formatCode>
                <c:ptCount val="4"/>
                <c:pt idx="0">
                  <c:v>712</c:v>
                </c:pt>
                <c:pt idx="1">
                  <c:v>321</c:v>
                </c:pt>
                <c:pt idx="2">
                  <c:v>229</c:v>
                </c:pt>
                <c:pt idx="3">
                  <c:v>162</c:v>
                </c:pt>
              </c:numCache>
            </c:numRef>
          </c:val>
        </c:ser>
        <c:ser>
          <c:idx val="2"/>
          <c:order val="2"/>
          <c:tx>
            <c:strRef>
              <c:f>'Vietas Aug.- Nov.'!$A$6</c:f>
              <c:strCache>
                <c:ptCount val="1"/>
                <c:pt idx="0">
                  <c:v>Oktobris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'Vietas Aug.- Nov.'!$B$3:$E$3</c:f>
              <c:strCache>
                <c:ptCount val="4"/>
                <c:pt idx="0">
                  <c:v>Kopā</c:v>
                </c:pt>
                <c:pt idx="1">
                  <c:v>Līmēšana</c:v>
                </c:pt>
                <c:pt idx="2">
                  <c:v>Apstrāde</c:v>
                </c:pt>
                <c:pt idx="3">
                  <c:v>Slīpēšana</c:v>
                </c:pt>
              </c:strCache>
            </c:strRef>
          </c:cat>
          <c:val>
            <c:numRef>
              <c:f>'Vietas Aug.- Nov.'!$B$6:$E$6</c:f>
              <c:numCache>
                <c:formatCode>General</c:formatCode>
                <c:ptCount val="4"/>
                <c:pt idx="0">
                  <c:v>999</c:v>
                </c:pt>
                <c:pt idx="1">
                  <c:v>625</c:v>
                </c:pt>
                <c:pt idx="2">
                  <c:v>289</c:v>
                </c:pt>
                <c:pt idx="3">
                  <c:v>86</c:v>
                </c:pt>
              </c:numCache>
            </c:numRef>
          </c:val>
        </c:ser>
        <c:ser>
          <c:idx val="3"/>
          <c:order val="3"/>
          <c:tx>
            <c:strRef>
              <c:f>'Vietas Aug.- Nov.'!$A$7</c:f>
              <c:strCache>
                <c:ptCount val="1"/>
                <c:pt idx="0">
                  <c:v>Novembris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'Vietas Aug.- Nov.'!$B$3:$E$3</c:f>
              <c:strCache>
                <c:ptCount val="4"/>
                <c:pt idx="0">
                  <c:v>Kopā</c:v>
                </c:pt>
                <c:pt idx="1">
                  <c:v>Līmēšana</c:v>
                </c:pt>
                <c:pt idx="2">
                  <c:v>Apstrāde</c:v>
                </c:pt>
                <c:pt idx="3">
                  <c:v>Slīpēšana</c:v>
                </c:pt>
              </c:strCache>
            </c:strRef>
          </c:cat>
          <c:val>
            <c:numRef>
              <c:f>'Vietas Aug.- Nov.'!$B$7:$E$7</c:f>
              <c:numCache>
                <c:formatCode>General</c:formatCode>
                <c:ptCount val="4"/>
                <c:pt idx="0">
                  <c:v>947</c:v>
                </c:pt>
                <c:pt idx="1">
                  <c:v>462</c:v>
                </c:pt>
                <c:pt idx="2">
                  <c:v>280</c:v>
                </c:pt>
                <c:pt idx="3">
                  <c:v>205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0115144"/>
        <c:axId val="500112792"/>
        <c:axId val="0"/>
      </c:bar3DChart>
      <c:catAx>
        <c:axId val="50011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00112792"/>
        <c:crosses val="autoZero"/>
        <c:auto val="1"/>
        <c:lblAlgn val="ctr"/>
        <c:lblOffset val="100"/>
        <c:noMultiLvlLbl val="0"/>
      </c:catAx>
      <c:valAx>
        <c:axId val="500112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00115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C791-435E-45A4-87B1-453240EB0E4C}" type="datetimeFigureOut">
              <a:rPr lang="lv-LV" smtClean="0"/>
              <a:pPr/>
              <a:t>07.12.2015.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5673-FF3F-428C-88D3-FF740B2D6E7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3898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C791-435E-45A4-87B1-453240EB0E4C}" type="datetimeFigureOut">
              <a:rPr lang="lv-LV" smtClean="0"/>
              <a:pPr/>
              <a:t>07.12.2015.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5673-FF3F-428C-88D3-FF740B2D6E7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4791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C791-435E-45A4-87B1-453240EB0E4C}" type="datetimeFigureOut">
              <a:rPr lang="lv-LV" smtClean="0"/>
              <a:pPr/>
              <a:t>07.12.2015.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5673-FF3F-428C-88D3-FF740B2D6E7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5182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C791-435E-45A4-87B1-453240EB0E4C}" type="datetimeFigureOut">
              <a:rPr lang="lv-LV" smtClean="0"/>
              <a:pPr/>
              <a:t>07.12.2015.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5673-FF3F-428C-88D3-FF740B2D6E7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043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C791-435E-45A4-87B1-453240EB0E4C}" type="datetimeFigureOut">
              <a:rPr lang="lv-LV" smtClean="0"/>
              <a:pPr/>
              <a:t>07.12.2015.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5673-FF3F-428C-88D3-FF740B2D6E7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61241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C791-435E-45A4-87B1-453240EB0E4C}" type="datetimeFigureOut">
              <a:rPr lang="lv-LV" smtClean="0"/>
              <a:pPr/>
              <a:t>07.12.2015.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5673-FF3F-428C-88D3-FF740B2D6E7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68323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C791-435E-45A4-87B1-453240EB0E4C}" type="datetimeFigureOut">
              <a:rPr lang="lv-LV" smtClean="0"/>
              <a:pPr/>
              <a:t>07.12.2015.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5673-FF3F-428C-88D3-FF740B2D6E7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20355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C791-435E-45A4-87B1-453240EB0E4C}" type="datetimeFigureOut">
              <a:rPr lang="lv-LV" smtClean="0"/>
              <a:pPr/>
              <a:t>07.12.2015.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5673-FF3F-428C-88D3-FF740B2D6E7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6716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C791-435E-45A4-87B1-453240EB0E4C}" type="datetimeFigureOut">
              <a:rPr lang="lv-LV" smtClean="0"/>
              <a:pPr/>
              <a:t>07.12.2015.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5673-FF3F-428C-88D3-FF740B2D6E7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5292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C791-435E-45A4-87B1-453240EB0E4C}" type="datetimeFigureOut">
              <a:rPr lang="lv-LV" smtClean="0"/>
              <a:pPr/>
              <a:t>07.12.2015.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5673-FF3F-428C-88D3-FF740B2D6E7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4848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C791-435E-45A4-87B1-453240EB0E4C}" type="datetimeFigureOut">
              <a:rPr lang="lv-LV" smtClean="0"/>
              <a:pPr/>
              <a:t>07.12.2015.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5673-FF3F-428C-88D3-FF740B2D6E7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174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6C791-435E-45A4-87B1-453240EB0E4C}" type="datetimeFigureOut">
              <a:rPr lang="lv-LV" smtClean="0"/>
              <a:pPr/>
              <a:t>07.12.2015.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95673-FF3F-428C-88D3-FF740B2D6E7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2913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9.jpe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7650" y="1208593"/>
            <a:ext cx="7886700" cy="520433"/>
          </a:xfrm>
        </p:spPr>
        <p:txBody>
          <a:bodyPr>
            <a:normAutofit/>
          </a:bodyPr>
          <a:lstStyle/>
          <a:p>
            <a:r>
              <a:rPr lang="lv-LV" sz="2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Daiļrade Koks un eksports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7650" y="1729026"/>
            <a:ext cx="8774430" cy="3744809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lv-LV" sz="1200" b="1" dirty="0"/>
              <a:t>SIA “Daiļrade Koks”</a:t>
            </a:r>
            <a:r>
              <a:rPr lang="lv-LV" sz="1200" dirty="0"/>
              <a:t> savu darbību uzsāka </a:t>
            </a:r>
            <a:r>
              <a:rPr lang="lv-LV" sz="1200" b="1" dirty="0"/>
              <a:t>1994.gadā</a:t>
            </a:r>
            <a:r>
              <a:rPr lang="lv-LV" sz="1200" dirty="0"/>
              <a:t> un kopš tā laika ir kļuvis par vienu no lielākajiem un modernākajiem mēbeļu nozares uzņēmumiem Latvijā, kurā strādā vairāk kā 500 darbinieku. </a:t>
            </a:r>
          </a:p>
          <a:p>
            <a:pPr>
              <a:lnSpc>
                <a:spcPct val="150000"/>
              </a:lnSpc>
            </a:pPr>
            <a:r>
              <a:rPr lang="lv-LV" sz="1200" dirty="0"/>
              <a:t>Šo darbības gadu laikā uzņēmumam ir izveidojusies veiksmīga sadarbība ar dažādu valstu, īpaši </a:t>
            </a:r>
            <a:r>
              <a:rPr lang="lv-LV" sz="1200" b="1" dirty="0"/>
              <a:t>Vācijas, Austrijas, Dānijas, Zviedrijas, Somijas un ASV </a:t>
            </a:r>
            <a:r>
              <a:rPr lang="lv-LV" sz="1200" dirty="0"/>
              <a:t>mēbeļu importētājiem, kas ļauj katru gadu palielināt eksporta apjomu un uzņēmuma apgrozījumu. </a:t>
            </a:r>
          </a:p>
          <a:p>
            <a:pPr>
              <a:lnSpc>
                <a:spcPct val="150000"/>
              </a:lnSpc>
            </a:pPr>
            <a:r>
              <a:rPr lang="lv-LV" sz="1200" dirty="0"/>
              <a:t>Uzņēmuma birojs atrodas Rīgā, bet ražošana notiek četrās ražotnēs – </a:t>
            </a:r>
            <a:r>
              <a:rPr lang="lv-LV" sz="1200" b="1" dirty="0"/>
              <a:t>Vaiņodē, Tukumā, Viļakā un Valmierā</a:t>
            </a:r>
            <a:r>
              <a:rPr lang="lv-LV" sz="1200" dirty="0"/>
              <a:t>. </a:t>
            </a:r>
          </a:p>
          <a:p>
            <a:pPr>
              <a:lnSpc>
                <a:spcPct val="150000"/>
              </a:lnSpc>
            </a:pPr>
            <a:r>
              <a:rPr lang="lv-LV" sz="1200" dirty="0"/>
              <a:t>Galvenie darbības virzieni ir mēbeļu ražošana </a:t>
            </a:r>
            <a:r>
              <a:rPr lang="lv-LV" sz="1200" b="1" dirty="0"/>
              <a:t>no masīva priedes un bērza koka, krāsota MDF, finierētas skaidu plātnes, kā arī no liekti līmēta saplākšņa</a:t>
            </a:r>
            <a:r>
              <a:rPr lang="lv-LV" sz="1200" dirty="0"/>
              <a:t>. Ražojam arī mēbeļu komponentes – monoblokus, skandu režģus, krēslu kājas utml. Atbilstoši klienta vēlmēm piedāvājam arī visa veida apdares iespējas – mēbeles var tikt lakotas, beicētas, krāsotas  vai eļļotas. Mūsu stiprākā puse ir spēja apvienot vienā izstrādājumā dažādus materiālus, kas nodrošina elastīgu pieeju dažādajām klientu vajadzībām.</a:t>
            </a:r>
          </a:p>
          <a:p>
            <a:pPr>
              <a:lnSpc>
                <a:spcPct val="150000"/>
              </a:lnSpc>
            </a:pPr>
            <a:r>
              <a:rPr lang="lv-LV" sz="1200" dirty="0"/>
              <a:t>Uzņēmums darbojas arī vietējā tirgū – daļu ražoto produkciju var iegādāties uzņēmuma mēbeļu veikalā </a:t>
            </a:r>
            <a:r>
              <a:rPr lang="lv-LV" sz="1200" b="1" dirty="0"/>
              <a:t>“Čiekurs</a:t>
            </a:r>
            <a:r>
              <a:rPr lang="lv-LV" sz="1200" dirty="0"/>
              <a:t>”, savukārt, mēbeļu furnitūras veikalā </a:t>
            </a:r>
            <a:r>
              <a:rPr lang="lv-LV" sz="1200" b="1" dirty="0"/>
              <a:t>“Viss mēbelēm” </a:t>
            </a:r>
            <a:r>
              <a:rPr lang="lv-LV" sz="1200" dirty="0"/>
              <a:t>piedāvājam visa veida mēbeļu furnitūru, kā arī apdares materiālus – lakas, krāsas un beices. </a:t>
            </a:r>
          </a:p>
        </p:txBody>
      </p:sp>
    </p:spTree>
    <p:extLst>
      <p:ext uri="{BB962C8B-B14F-4D97-AF65-F5344CB8AC3E}">
        <p14:creationId xmlns:p14="http://schemas.microsoft.com/office/powerpoint/2010/main" val="11427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10.1.2.61\exports\Cologne 2015\Hth\Dailrade_Koks_28_11_2014\Fein\24919_14_MildWild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679" y="1646280"/>
            <a:ext cx="3106308" cy="205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5" y="3971365"/>
            <a:ext cx="3031617" cy="1903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73" y="3810799"/>
            <a:ext cx="3205114" cy="2063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1646281"/>
            <a:ext cx="2417918" cy="2164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1" y="1646281"/>
            <a:ext cx="2664412" cy="2164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83" y="4003088"/>
            <a:ext cx="1871417" cy="187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0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40106"/>
            <a:ext cx="3511390" cy="643811"/>
          </a:xfrm>
        </p:spPr>
        <p:txBody>
          <a:bodyPr>
            <a:normAutofit/>
          </a:bodyPr>
          <a:lstStyle/>
          <a:p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Vairumtirdzniecībā</a:t>
            </a:r>
          </a:p>
        </p:txBody>
      </p:sp>
      <p:pic>
        <p:nvPicPr>
          <p:cNvPr id="3078" name="Picture 6" descr="Oeuf Sparrow Twin Sleigh Customizable Bedroom Se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3" y="4412308"/>
            <a:ext cx="2786410" cy="215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alerie / Erwachsenekollektio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33" y="1124811"/>
            <a:ext cx="2679272" cy="255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neuen lo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85" y="4351169"/>
            <a:ext cx="2500383" cy="210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euf Merlin 3 Drawer Dresser with Sparrow Ba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390" y="3767124"/>
            <a:ext cx="2075909" cy="194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alerie / Kinderkollek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61" y="1558266"/>
            <a:ext cx="2513477" cy="245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cdn1.houseandhold.com/media/catalog/product/cache/3/image/9df78eab33525d08d6e5fb8d27136e95/p/e/perch-loft-liam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3" y="1913032"/>
            <a:ext cx="2544323" cy="235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i="1" dirty="0" smtClean="0"/>
              <a:t>Kvalitātes kontroles ieviešana LLMC</a:t>
            </a:r>
            <a:endParaRPr lang="lv-LV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sz="3200" dirty="0" smtClean="0"/>
              <a:t>Mērķis – kvalitātes nodrošināšana jau produkta rašanās procesā</a:t>
            </a:r>
          </a:p>
          <a:p>
            <a:r>
              <a:rPr lang="lv-LV" sz="3200" dirty="0" smtClean="0"/>
              <a:t>Izveidotas 4 kvalitātes kontroles vietas: </a:t>
            </a:r>
          </a:p>
          <a:p>
            <a:pPr lvl="1"/>
            <a:r>
              <a:rPr lang="lv-LV" sz="3200" dirty="0" smtClean="0"/>
              <a:t>līmēšanā</a:t>
            </a:r>
          </a:p>
          <a:p>
            <a:pPr lvl="1"/>
            <a:r>
              <a:rPr lang="lv-LV" sz="3200" dirty="0" smtClean="0"/>
              <a:t>monobloku apstrādē ( CNC )</a:t>
            </a:r>
          </a:p>
          <a:p>
            <a:pPr lvl="1"/>
            <a:r>
              <a:rPr lang="lv-LV" sz="3200" dirty="0" smtClean="0"/>
              <a:t>slīpēšanā</a:t>
            </a:r>
          </a:p>
          <a:p>
            <a:pPr lvl="1"/>
            <a:r>
              <a:rPr lang="lv-LV" sz="3200" dirty="0" smtClean="0"/>
              <a:t>pakošanā</a:t>
            </a:r>
          </a:p>
          <a:p>
            <a:pPr marL="457200" lvl="1" indent="0">
              <a:buNone/>
            </a:pPr>
            <a:endParaRPr lang="lv-LV" dirty="0" smtClean="0"/>
          </a:p>
          <a:p>
            <a:pPr marL="457200" lvl="1" indent="0">
              <a:buNone/>
            </a:pPr>
            <a:endParaRPr lang="lv-LV" dirty="0" smtClean="0"/>
          </a:p>
          <a:p>
            <a:pPr lvl="1"/>
            <a:endParaRPr lang="lv-LV" dirty="0"/>
          </a:p>
          <a:p>
            <a:pPr lvl="1"/>
            <a:endParaRPr lang="lv-LV" dirty="0" smtClean="0"/>
          </a:p>
          <a:p>
            <a:pPr lvl="1"/>
            <a:endParaRPr lang="lv-LV" dirty="0"/>
          </a:p>
          <a:p>
            <a:pPr lvl="1"/>
            <a:endParaRPr lang="lv-LV" dirty="0" smtClean="0"/>
          </a:p>
          <a:p>
            <a:pPr lvl="1"/>
            <a:endParaRPr lang="lv-LV" dirty="0"/>
          </a:p>
          <a:p>
            <a:pPr lvl="1"/>
            <a:endParaRPr lang="lv-LV" dirty="0" smtClean="0"/>
          </a:p>
          <a:p>
            <a:pPr lvl="1"/>
            <a:endParaRPr lang="lv-LV" dirty="0"/>
          </a:p>
          <a:p>
            <a:pPr lvl="1"/>
            <a:endParaRPr lang="lv-LV" dirty="0" smtClean="0"/>
          </a:p>
          <a:p>
            <a:pPr lvl="1"/>
            <a:endParaRPr lang="lv-LV" dirty="0"/>
          </a:p>
          <a:p>
            <a:pPr lvl="1"/>
            <a:endParaRPr lang="lv-LV" dirty="0" smtClean="0"/>
          </a:p>
          <a:p>
            <a:pPr lvl="1"/>
            <a:endParaRPr lang="lv-LV" dirty="0"/>
          </a:p>
          <a:p>
            <a:pPr marL="457200" lvl="1" indent="0">
              <a:buNone/>
            </a:pPr>
            <a:endParaRPr lang="lv-LV" dirty="0" smtClean="0"/>
          </a:p>
          <a:p>
            <a:pPr lvl="1"/>
            <a:endParaRPr lang="lv-LV" dirty="0" smtClean="0"/>
          </a:p>
          <a:p>
            <a:pPr lvl="1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50163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dirty="0" smtClean="0"/>
              <a:t>Kvalitātes kontroles ieviešana LLMC</a:t>
            </a:r>
            <a:endParaRPr lang="lv-LV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Uz grīdas ir apzīmētas zonas brāķa novietošanai</a:t>
            </a:r>
          </a:p>
          <a:p>
            <a:r>
              <a:rPr lang="lv-LV" dirty="0" smtClean="0"/>
              <a:t>Izveidotas brāķa uzskaites tabulas</a:t>
            </a:r>
          </a:p>
          <a:p>
            <a:r>
              <a:rPr lang="lv-LV" dirty="0" smtClean="0"/>
              <a:t>Katru dienu tiek veikti ieraksti</a:t>
            </a:r>
          </a:p>
          <a:p>
            <a:r>
              <a:rPr lang="lv-LV" dirty="0" smtClean="0"/>
              <a:t>Novērtēšanu un ierakstus veic pieredzējušākie strādnieki</a:t>
            </a:r>
          </a:p>
          <a:p>
            <a:r>
              <a:rPr lang="lv-LV" dirty="0" smtClean="0"/>
              <a:t>Sērijveida defekti tiek analizēti nekavējoties</a:t>
            </a:r>
          </a:p>
          <a:p>
            <a:r>
              <a:rPr lang="lv-LV" dirty="0" smtClean="0"/>
              <a:t>Reizi nedēļā tiek veikts apkopojums, zudumus izsakot Pi cenās un noformējot ar aktu</a:t>
            </a:r>
          </a:p>
        </p:txBody>
      </p:sp>
    </p:spTree>
    <p:extLst>
      <p:ext uri="{BB962C8B-B14F-4D97-AF65-F5344CB8AC3E}">
        <p14:creationId xmlns:p14="http://schemas.microsoft.com/office/powerpoint/2010/main" val="153566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Brāķa uzskaites kopsavilkums</a:t>
            </a:r>
            <a:endParaRPr lang="lv-LV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68782"/>
              </p:ext>
            </p:extLst>
          </p:nvPr>
        </p:nvGraphicFramePr>
        <p:xfrm>
          <a:off x="628653" y="1343025"/>
          <a:ext cx="7886697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669"/>
                <a:gridCol w="606669"/>
                <a:gridCol w="606669"/>
                <a:gridCol w="606669"/>
                <a:gridCol w="606669"/>
                <a:gridCol w="606669"/>
                <a:gridCol w="606669"/>
                <a:gridCol w="606669"/>
                <a:gridCol w="606669"/>
                <a:gridCol w="606669"/>
                <a:gridCol w="606669"/>
                <a:gridCol w="606669"/>
                <a:gridCol w="606669"/>
              </a:tblGrid>
              <a:tr h="581660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Pasūtījuma Nr.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Artikuls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Izstrādājums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Vienību skaits pasūtījumā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Brāķis kopā, gab.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v-LV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Līmēšanas brāķis, gab.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v-LV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Apstrādes brāķis, gab.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v-LV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Slīpēšanas brāķis, gab.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ek30014k-2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Infant Poppet chair, lakots bērzs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230.04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zilējums, atplīsusi skaida (5), plaisa, skaidas defekts, līme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izrāvums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caurslīpēti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P0017689-1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ek30001m-2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MB Picco 1, lakots bērzs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iespiedumi (3), atplīsusi skaida, plaisa (3), līme, zilējums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izrāvums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Bosch rievas (2), caurslīpēts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P0017898-1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ek30002m-1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MB Picco 2, lakots bērzs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378.48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iespiedums, burbulis (4), zilējums, plaisa, bukte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izrāvums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caurslīpēts (4), Bosch rievas (4)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4500712404 (2)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ek30008c-1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carga SBA Bjursta R565 garā, slīpēts raibais osis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kustas (10), plīsusi skaida (16)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izrāvumi (15), iedobe no kalibrēšanas (7)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pārslīpēti stūri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4500712404 (3)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ek30012c-1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carga SBA Bjursta R565 garā, slīpēts am.ozols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113.04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iespiedumi (3), kustas (11), trūkst skaida (6), caurums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izrāvumi (3), žāģējuma defekts - kāpe (2)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caurslīpēti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1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dirty="0" smtClean="0"/>
              <a:t>Kvalitātes kontroles ieviešana LLMC</a:t>
            </a:r>
            <a:endParaRPr lang="lv-LV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Šāda kontrole dod iespēju:</a:t>
            </a:r>
          </a:p>
          <a:p>
            <a:pPr lvl="1"/>
            <a:r>
              <a:rPr lang="lv-LV" sz="2800" dirty="0"/>
              <a:t>n</a:t>
            </a:r>
            <a:r>
              <a:rPr lang="lv-LV" sz="2800" dirty="0" smtClean="0"/>
              <a:t>oteikt problēmu rašanās zonu</a:t>
            </a:r>
            <a:endParaRPr lang="lv-LV" sz="2800" dirty="0"/>
          </a:p>
          <a:p>
            <a:pPr lvl="1"/>
            <a:r>
              <a:rPr lang="lv-LV" sz="2800" dirty="0"/>
              <a:t>p</a:t>
            </a:r>
            <a:r>
              <a:rPr lang="lv-LV" sz="2800" dirty="0" smtClean="0"/>
              <a:t>ēc maršruta kartēm konstatēt, kurš strādnieks ir pieļāvis defektus</a:t>
            </a:r>
          </a:p>
          <a:p>
            <a:pPr lvl="1"/>
            <a:r>
              <a:rPr lang="lv-LV" sz="2800" dirty="0" smtClean="0"/>
              <a:t>noteikt, kuru produktu kvalitātei ir jāpievērš pastiprināta uzmanība</a:t>
            </a:r>
          </a:p>
          <a:p>
            <a:pPr lvl="1"/>
            <a:r>
              <a:rPr lang="lv-LV" sz="2800" dirty="0"/>
              <a:t>k</a:t>
            </a:r>
            <a:r>
              <a:rPr lang="lv-LV" sz="2800" dirty="0" smtClean="0"/>
              <a:t>onstatēt, kādi ir raksturīgākie defekti</a:t>
            </a:r>
          </a:p>
          <a:p>
            <a:pPr lvl="1"/>
            <a:r>
              <a:rPr lang="lv-LV" sz="2800" dirty="0"/>
              <a:t>m</a:t>
            </a:r>
            <a:r>
              <a:rPr lang="lv-LV" sz="2800" dirty="0" smtClean="0"/>
              <a:t>eklēt un novērst to rašanās cēloņus</a:t>
            </a:r>
          </a:p>
          <a:p>
            <a:pPr lvl="1"/>
            <a:r>
              <a:rPr lang="lv-LV" sz="2800" dirty="0"/>
              <a:t>s</a:t>
            </a:r>
            <a:r>
              <a:rPr lang="lv-LV" sz="2800" dirty="0" smtClean="0"/>
              <a:t>aprast vai veiktie uzlabojumi dod rezultātu</a:t>
            </a:r>
          </a:p>
          <a:p>
            <a:pPr lvl="1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60196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600" dirty="0" smtClean="0"/>
              <a:t>		      Statistika 4 mēn. I</a:t>
            </a:r>
            <a:endParaRPr lang="lv-LV" sz="3600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0737362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734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600" dirty="0" smtClean="0"/>
              <a:t>                        Statistika 4 mēn. II</a:t>
            </a:r>
            <a:endParaRPr lang="lv-LV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08969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032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2800" b="1" i="1" dirty="0" smtClean="0"/>
              <a:t>ŠODIEN MĒS SAGAIDĀM JŪSU IEROSINĀJUMUS PAR</a:t>
            </a:r>
            <a:endParaRPr lang="lv-LV" sz="28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dirty="0" smtClean="0"/>
              <a:t>Tehnoloģiskās plūsmas, kvalitātes un darba organizācijas pilnveidošanu, optimizāciju:</a:t>
            </a:r>
          </a:p>
          <a:p>
            <a:pPr marL="514350" indent="-514350">
              <a:buFont typeface="+mj-lt"/>
              <a:buAutoNum type="arabicPeriod"/>
            </a:pPr>
            <a:r>
              <a:rPr lang="lv-LV" dirty="0" smtClean="0"/>
              <a:t>Līmēšanas iecirknī;</a:t>
            </a:r>
          </a:p>
          <a:p>
            <a:pPr marL="514350" indent="-514350">
              <a:buFont typeface="+mj-lt"/>
              <a:buAutoNum type="arabicPeriod"/>
            </a:pPr>
            <a:r>
              <a:rPr lang="lv-LV" dirty="0" smtClean="0"/>
              <a:t>CNC darba zonā;</a:t>
            </a:r>
          </a:p>
          <a:p>
            <a:pPr marL="514350" indent="-514350">
              <a:buFont typeface="+mj-lt"/>
              <a:buAutoNum type="arabicPeriod"/>
            </a:pPr>
            <a:r>
              <a:rPr lang="lv-LV" dirty="0" smtClean="0"/>
              <a:t>Slīpēšanas zonā;</a:t>
            </a:r>
          </a:p>
          <a:p>
            <a:pPr marL="514350" indent="-514350">
              <a:buFont typeface="+mj-lt"/>
              <a:buAutoNum type="arabicPeriod"/>
            </a:pPr>
            <a:endParaRPr lang="lv-LV" dirty="0"/>
          </a:p>
          <a:p>
            <a:pPr marL="514350" indent="-514350">
              <a:buFont typeface="+mj-lt"/>
              <a:buAutoNum type="arabicPeriod"/>
            </a:pPr>
            <a:r>
              <a:rPr lang="lv-LV" dirty="0" smtClean="0"/>
              <a:t>LEAN/TOC ieviešanu rūpnīcā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68915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b="1" i="1" dirty="0" smtClean="0"/>
              <a:t>Paldies par uzmanību!</a:t>
            </a:r>
            <a:endParaRPr lang="lv-LV" b="1" i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1915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9286" y="1613030"/>
            <a:ext cx="3338026" cy="347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032241" y="2578748"/>
            <a:ext cx="986712" cy="3009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50" dirty="0"/>
              <a:t>Valmiera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969260" y="3579457"/>
            <a:ext cx="1112675" cy="26592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50" dirty="0"/>
              <a:t>Viļaka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85596" y="4006332"/>
            <a:ext cx="937727" cy="2379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50" dirty="0"/>
              <a:t>Vaiņode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46549" y="2729204"/>
            <a:ext cx="1070688" cy="33240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50" dirty="0"/>
              <a:t>Tukums</a:t>
            </a: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2617237" y="2895406"/>
            <a:ext cx="804765" cy="1019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3"/>
          </p:cNvCxnSpPr>
          <p:nvPr/>
        </p:nvCxnSpPr>
        <p:spPr>
          <a:xfrm>
            <a:off x="2323322" y="4125298"/>
            <a:ext cx="608823" cy="1049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1"/>
          </p:cNvCxnSpPr>
          <p:nvPr/>
        </p:nvCxnSpPr>
        <p:spPr>
          <a:xfrm flipH="1">
            <a:off x="4247761" y="2729205"/>
            <a:ext cx="1784480" cy="801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1"/>
          </p:cNvCxnSpPr>
          <p:nvPr/>
        </p:nvCxnSpPr>
        <p:spPr>
          <a:xfrm flipH="1" flipV="1">
            <a:off x="5140002" y="3712418"/>
            <a:ext cx="829258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3173575" y="2566065"/>
            <a:ext cx="1161662" cy="32627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50" dirty="0"/>
              <a:t>Rīga - birojs</a:t>
            </a:r>
          </a:p>
        </p:txBody>
      </p:sp>
      <p:cxnSp>
        <p:nvCxnSpPr>
          <p:cNvPr id="23" name="Straight Arrow Connector 22"/>
          <p:cNvCxnSpPr>
            <a:stCxn id="15" idx="2"/>
          </p:cNvCxnSpPr>
          <p:nvPr/>
        </p:nvCxnSpPr>
        <p:spPr>
          <a:xfrm flipH="1">
            <a:off x="3743909" y="2892344"/>
            <a:ext cx="10497" cy="1023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17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25" y="1554599"/>
            <a:ext cx="7886700" cy="388578"/>
          </a:xfrm>
        </p:spPr>
        <p:txBody>
          <a:bodyPr>
            <a:normAutofit fontScale="90000"/>
          </a:bodyPr>
          <a:lstStyle/>
          <a:p>
            <a:r>
              <a:rPr lang="lv-LV" sz="27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Vaiņodes ražotne </a:t>
            </a:r>
            <a:r>
              <a:rPr lang="lv-LV" sz="1650" dirty="0"/>
              <a:t>(Liepājas rajonā, Vaiņodē, Raiņa ielā 45)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43177"/>
            <a:ext cx="7886700" cy="3546795"/>
          </a:xfrm>
        </p:spPr>
        <p:txBody>
          <a:bodyPr>
            <a:normAutofit/>
          </a:bodyPr>
          <a:lstStyle/>
          <a:p>
            <a:r>
              <a:rPr lang="lv-LV" sz="1200" dirty="0"/>
              <a:t>Ražo pārsvarā korpusa mēbeles no MDF, masīvas priedes un bērza koka.</a:t>
            </a:r>
          </a:p>
          <a:p>
            <a:r>
              <a:rPr lang="lv-LV" sz="1200" dirty="0"/>
              <a:t>Ražotnē ir automātiska apdares līnija – detaļas var tikt krāsotas, beicētas, lakotas, eļļotas u.c.</a:t>
            </a:r>
          </a:p>
          <a:p>
            <a:r>
              <a:rPr lang="lv-LV" sz="1200" dirty="0"/>
              <a:t> Ražotne aprīkota ar modernām tehnoloģijām, kas ļauj veikt pilnu ražošanas procesu – no neapstrādātam materiālam līdz gatavam un iepakotam produktam. </a:t>
            </a:r>
          </a:p>
          <a:p>
            <a:r>
              <a:rPr lang="lv-LV" sz="1200" dirty="0"/>
              <a:t>Vaiņodes ražotne nodarbina apmēram 130 darbinieku. </a:t>
            </a:r>
          </a:p>
          <a:p>
            <a:r>
              <a:rPr lang="lv-LV" sz="1200" dirty="0"/>
              <a:t>Vaiņodē tiek ražotas pārsvarā viesistabas, bērnistabas un guļamistabas  mēbeles.</a:t>
            </a:r>
          </a:p>
          <a:p>
            <a:endParaRPr lang="lv-LV" sz="1200" dirty="0"/>
          </a:p>
        </p:txBody>
      </p:sp>
      <p:pic>
        <p:nvPicPr>
          <p:cNvPr id="4" name="Picture 2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6" y="3568343"/>
            <a:ext cx="2143125" cy="1678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0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898" y="3568343"/>
            <a:ext cx="2400300" cy="1678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86990" y="3568343"/>
            <a:ext cx="2813568" cy="1678193"/>
          </a:xfrm>
          <a:prstGeom prst="rect">
            <a:avLst/>
          </a:prstGeom>
          <a:noFill/>
          <a:ln>
            <a:noFill/>
            <a:prstDash/>
          </a:ln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72450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344" y="1131094"/>
            <a:ext cx="8120006" cy="896051"/>
          </a:xfrm>
        </p:spPr>
        <p:txBody>
          <a:bodyPr>
            <a:normAutofit fontScale="90000"/>
          </a:bodyPr>
          <a:lstStyle/>
          <a:p>
            <a:r>
              <a:rPr lang="lv-LV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lv-LV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v-LV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lv-LV" sz="2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v-LV" sz="27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Tukuma ražotnes </a:t>
            </a:r>
            <a:r>
              <a:rPr lang="lv-LV" sz="1350" dirty="0"/>
              <a:t>(Tukums, Raudas ielā 34)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27145"/>
            <a:ext cx="7886700" cy="3462828"/>
          </a:xfrm>
        </p:spPr>
        <p:txBody>
          <a:bodyPr>
            <a:normAutofit/>
          </a:bodyPr>
          <a:lstStyle/>
          <a:p>
            <a:r>
              <a:rPr lang="lv-LV" sz="1050" dirty="0"/>
              <a:t> 2011.gada novembrī SIA «Tukuma mēbeles» ražotnes pāriet SIA «Daiļrade Koks» īpašumā.  2014.gada decembrī meitas uzņēmums apvienojas vienā SIA «Daiļrade Koks» uzņēmumā</a:t>
            </a:r>
          </a:p>
          <a:p>
            <a:r>
              <a:rPr lang="lv-LV" sz="1050" dirty="0"/>
              <a:t>Tukumā ir 2 ražotnes – korpusa mēbeļu cehs un liekti līmētā saplākšņa mēbeļu cehs, kuri kopā nodarbina apmēram 180 darbiniekus</a:t>
            </a:r>
          </a:p>
          <a:p>
            <a:r>
              <a:rPr lang="lv-LV" sz="1050" dirty="0"/>
              <a:t>Korpusa mēbeļu cehā ražo MDF, masīvas priedes un bērza koka mēbeles, dažādās apdarēs – krāsotas, lakotas, eļļotas u.c.</a:t>
            </a:r>
          </a:p>
          <a:p>
            <a:r>
              <a:rPr lang="lv-LV" sz="1050" dirty="0"/>
              <a:t>Liekti līmētā saplākšņa cehā ražo lielākoties liektā saplākšņa krēslus, kā arī mēbeļu komponentes - monoblokus, krēslu kājas, u.c. Tiek izgatavotas arī liekti līmētās korpusa mēbeles. Iespējamas arī dažādas apdares - arī ar finierētām un laminētām virsmām</a:t>
            </a:r>
            <a:r>
              <a:rPr lang="lv-LV" sz="1200" dirty="0"/>
              <a:t>.</a:t>
            </a:r>
          </a:p>
          <a:p>
            <a:r>
              <a:rPr lang="lv-LV" sz="1050" dirty="0"/>
              <a:t>Tukumā tiek ražotas bērnistabas, guļamistabas un ēdamistabas mēbeles, kā arī mēbeles HoReCa jomai.</a:t>
            </a:r>
          </a:p>
        </p:txBody>
      </p:sp>
      <p:pic>
        <p:nvPicPr>
          <p:cNvPr id="4" name="Picture 3" descr="C:\Users\Ints\Desktop\TukoSaga_xlsx\Saga Bildes\IMG_0688-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065" y="3692362"/>
            <a:ext cx="2156381" cy="151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Ints\Desktop\TukoSaga_xlsx\Saga Bildes\IMG_0633-Edit.jp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343" y="3692362"/>
            <a:ext cx="2447155" cy="1519760"/>
          </a:xfrm>
          <a:prstGeom prst="rect">
            <a:avLst/>
          </a:prstGeom>
          <a:noFill/>
          <a:ln>
            <a:noFill/>
            <a:prstDash/>
          </a:ln>
          <a:effectLst>
            <a:softEdge rad="1016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04" y="3692361"/>
            <a:ext cx="2279651" cy="149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0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1" y="1131094"/>
            <a:ext cx="8063529" cy="896051"/>
          </a:xfrm>
        </p:spPr>
        <p:txBody>
          <a:bodyPr>
            <a:normAutofit/>
          </a:bodyPr>
          <a:lstStyle/>
          <a:p>
            <a:r>
              <a:rPr lang="lv-LV" sz="27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lv-LV" sz="27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v-LV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Valmieras ražotne </a:t>
            </a:r>
            <a:r>
              <a:rPr lang="lv-LV" sz="1500" dirty="0"/>
              <a:t>( Valmiera, L.Laicēna ielā 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98053"/>
            <a:ext cx="7886700" cy="3591920"/>
          </a:xfrm>
        </p:spPr>
        <p:txBody>
          <a:bodyPr>
            <a:normAutofit/>
          </a:bodyPr>
          <a:lstStyle/>
          <a:p>
            <a:r>
              <a:rPr lang="lv-LV" sz="1200" dirty="0"/>
              <a:t> 2004.gadā SIA «Valmieras mēbeles» kļūst par SIA «Daiļrade Koks» meitas uzņēmumu, taču kopš 2014.gada decembra – ir apvienoti vienā uzņēmumā. </a:t>
            </a:r>
          </a:p>
          <a:p>
            <a:r>
              <a:rPr lang="lv-LV" sz="1200" dirty="0"/>
              <a:t>Ražotne specializējas finierēto korpusa mēbeļu un mēbeļu detaļu ražošanā. Dažādu koku sugu nažfinieri tiek izmantoti MDF, KSP, kā arī masīva koka apdarē. </a:t>
            </a:r>
          </a:p>
          <a:p>
            <a:r>
              <a:rPr lang="lv-LV" sz="1200" dirty="0"/>
              <a:t>Valmieras ražotne nodarbina aptuveni 110 darbiniekus. </a:t>
            </a:r>
          </a:p>
          <a:p>
            <a:r>
              <a:rPr lang="lv-LV" sz="1200" dirty="0"/>
              <a:t>Valmierā ražo pārsvarā dzīvojamās un ēdamistabas mēbeles, kā arī biroja mēbeles. </a:t>
            </a:r>
          </a:p>
          <a:p>
            <a:endParaRPr lang="lv-LV" sz="1200" dirty="0"/>
          </a:p>
        </p:txBody>
      </p:sp>
      <p:pic>
        <p:nvPicPr>
          <p:cNvPr id="5" name="Picture 4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23" y="3389240"/>
            <a:ext cx="2400757" cy="181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822" y="3389240"/>
            <a:ext cx="2383442" cy="1834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96" y="3389240"/>
            <a:ext cx="2938203" cy="17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604" y="1197641"/>
            <a:ext cx="7886700" cy="994172"/>
          </a:xfrm>
        </p:spPr>
        <p:txBody>
          <a:bodyPr>
            <a:normAutofit/>
          </a:bodyPr>
          <a:lstStyle/>
          <a:p>
            <a:r>
              <a:rPr lang="lv-LV" sz="21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lv-LV" sz="21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v-LV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Viļakas </a:t>
            </a:r>
            <a:r>
              <a:rPr lang="lv-LV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ražotne </a:t>
            </a:r>
            <a:r>
              <a:rPr lang="lv-LV" sz="1500" dirty="0"/>
              <a:t>(Abrenes iela 42, Viļaka)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130" y="2191813"/>
            <a:ext cx="7886700" cy="4351338"/>
          </a:xfrm>
        </p:spPr>
        <p:txBody>
          <a:bodyPr>
            <a:normAutofit/>
          </a:bodyPr>
          <a:lstStyle/>
          <a:p>
            <a:r>
              <a:rPr lang="lv-LV" sz="1200" dirty="0"/>
              <a:t>Pārsvarā ražo masīva priedes koka un krāsota MDF korpusa mēbeles.</a:t>
            </a:r>
          </a:p>
          <a:p>
            <a:r>
              <a:rPr lang="lv-LV" sz="1200" dirty="0"/>
              <a:t>Ražotne ir salīdzinoši neliela – tajā strādā aptuveni 60 darbinieku, darbs notiek vienā maiņā. </a:t>
            </a:r>
          </a:p>
          <a:p>
            <a:r>
              <a:rPr lang="lv-LV" sz="1200" dirty="0"/>
              <a:t>Viļakā ražo pārsvarā nelielas bērnistabas, dzīvojamās, guļamistabas un vannasistabas mēbeles.</a:t>
            </a:r>
          </a:p>
          <a:p>
            <a:pPr marL="0" indent="0">
              <a:buNone/>
            </a:pPr>
            <a:endParaRPr lang="lv-LV" sz="1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7" y="3207068"/>
            <a:ext cx="2223006" cy="1793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258" y="3207068"/>
            <a:ext cx="2371430" cy="191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144" y="3239568"/>
            <a:ext cx="2564672" cy="176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16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67255"/>
            <a:ext cx="7886700" cy="558011"/>
          </a:xfrm>
        </p:spPr>
        <p:txBody>
          <a:bodyPr>
            <a:normAutofit/>
          </a:bodyPr>
          <a:lstStyle/>
          <a:p>
            <a:r>
              <a:rPr lang="lv-LV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Daiļrade Koks noieta tirgi </a:t>
            </a:r>
            <a:endParaRPr lang="lv-LV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0495466"/>
              </p:ext>
            </p:extLst>
          </p:nvPr>
        </p:nvGraphicFramePr>
        <p:xfrm>
          <a:off x="628650" y="2226469"/>
          <a:ext cx="7886700" cy="357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71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996" y="1633071"/>
            <a:ext cx="7009418" cy="426097"/>
          </a:xfrm>
        </p:spPr>
        <p:txBody>
          <a:bodyPr>
            <a:normAutofit fontScale="90000"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lv-LV" sz="2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Katalogi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02996" y="206914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 sz="135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633" y="1783841"/>
            <a:ext cx="2911865" cy="21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668" y="3466931"/>
            <a:ext cx="2903964" cy="190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\\10.1.2.61\exports\Cologne 2015\Hth\Dailrade_Koks_28_11_2014\Fein\24891_14_Cliff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2" y="2207640"/>
            <a:ext cx="3202757" cy="2061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97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70" y="1357459"/>
            <a:ext cx="7030628" cy="480769"/>
          </a:xfrm>
        </p:spPr>
        <p:txBody>
          <a:bodyPr>
            <a:norm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Mazumtirdzniecībā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" y="2025546"/>
            <a:ext cx="9056802" cy="554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1350" dirty="0"/>
              <a:t>                                                                                 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93" y="1894749"/>
            <a:ext cx="3018935" cy="1863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1" y="1894749"/>
            <a:ext cx="2731945" cy="1863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93" y="3856702"/>
            <a:ext cx="3018935" cy="18635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1" y="3873535"/>
            <a:ext cx="2731945" cy="18635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40" y="1894749"/>
            <a:ext cx="2729999" cy="18635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40" y="3856702"/>
            <a:ext cx="2729999" cy="188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3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1235</TotalTime>
  <Words>954</Words>
  <Application>Microsoft Office PowerPoint</Application>
  <PresentationFormat>On-screen Show (4:3)</PresentationFormat>
  <Paragraphs>161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Garamond</vt:lpstr>
      <vt:lpstr>Office Theme</vt:lpstr>
      <vt:lpstr>Daiļrade Koks un eksports </vt:lpstr>
      <vt:lpstr>PowerPoint Presentation</vt:lpstr>
      <vt:lpstr>Vaiņodes ražotne (Liepājas rajonā, Vaiņodē, Raiņa ielā 45)</vt:lpstr>
      <vt:lpstr>  Tukuma ražotnes (Tukums, Raudas ielā 34)</vt:lpstr>
      <vt:lpstr> Valmieras ražotne ( Valmiera, L.Laicēna ielā 4)</vt:lpstr>
      <vt:lpstr> Viļakas ražotne (Abrenes iela 42, Viļaka)</vt:lpstr>
      <vt:lpstr>Daiļrade Koks noieta tirgi </vt:lpstr>
      <vt:lpstr>Katalogi </vt:lpstr>
      <vt:lpstr>Mazumtirdzniecībā</vt:lpstr>
      <vt:lpstr>PowerPoint Presentation</vt:lpstr>
      <vt:lpstr>Vairumtirdzniecībā</vt:lpstr>
      <vt:lpstr>Kvalitātes kontroles ieviešana LLMC</vt:lpstr>
      <vt:lpstr>Kvalitātes kontroles ieviešana LLMC</vt:lpstr>
      <vt:lpstr>Brāķa uzskaites kopsavilkums</vt:lpstr>
      <vt:lpstr>Kvalitātes kontroles ieviešana LLMC</vt:lpstr>
      <vt:lpstr>        Statistika 4 mēn. I</vt:lpstr>
      <vt:lpstr>                        Statistika 4 mēn. II</vt:lpstr>
      <vt:lpstr>ŠODIEN MĒS SAGAIDĀM JŪSU IEROSINĀJUMUS PAR</vt:lpstr>
      <vt:lpstr>Paldies par uzmanību!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Sekretare</dc:creator>
  <cp:lastModifiedBy>Andris Jansons</cp:lastModifiedBy>
  <cp:revision>197</cp:revision>
  <dcterms:created xsi:type="dcterms:W3CDTF">2015-08-20T13:06:37Z</dcterms:created>
  <dcterms:modified xsi:type="dcterms:W3CDTF">2015-12-07T14:13:14Z</dcterms:modified>
</cp:coreProperties>
</file>