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Override1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Override2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43" r:id="rId2"/>
    <p:sldId id="338" r:id="rId3"/>
    <p:sldId id="332" r:id="rId4"/>
    <p:sldId id="333" r:id="rId5"/>
    <p:sldId id="348" r:id="rId6"/>
    <p:sldId id="334" r:id="rId7"/>
    <p:sldId id="335" r:id="rId8"/>
    <p:sldId id="256" r:id="rId9"/>
    <p:sldId id="294" r:id="rId10"/>
    <p:sldId id="261" r:id="rId11"/>
    <p:sldId id="295" r:id="rId12"/>
    <p:sldId id="296" r:id="rId13"/>
    <p:sldId id="314" r:id="rId14"/>
    <p:sldId id="313" r:id="rId15"/>
    <p:sldId id="315" r:id="rId16"/>
    <p:sldId id="316" r:id="rId17"/>
    <p:sldId id="317" r:id="rId18"/>
    <p:sldId id="331" r:id="rId19"/>
    <p:sldId id="336" r:id="rId20"/>
    <p:sldId id="325" r:id="rId21"/>
    <p:sldId id="329" r:id="rId22"/>
    <p:sldId id="328" r:id="rId23"/>
    <p:sldId id="330" r:id="rId24"/>
    <p:sldId id="326" r:id="rId25"/>
    <p:sldId id="327" r:id="rId26"/>
    <p:sldId id="307" r:id="rId27"/>
    <p:sldId id="318" r:id="rId28"/>
    <p:sldId id="347" r:id="rId29"/>
    <p:sldId id="306" r:id="rId30"/>
    <p:sldId id="308" r:id="rId31"/>
    <p:sldId id="310" r:id="rId32"/>
    <p:sldId id="311" r:id="rId33"/>
    <p:sldId id="345" r:id="rId34"/>
    <p:sldId id="351" r:id="rId35"/>
    <p:sldId id="352" r:id="rId36"/>
    <p:sldId id="353" r:id="rId37"/>
  </p:sldIdLst>
  <p:sldSz cx="9144000" cy="6858000" type="screen4x3"/>
  <p:notesSz cx="6797675" cy="9874250"/>
  <p:custDataLst>
    <p:tags r:id="rId4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0">
          <p15:clr>
            <a:srgbClr val="A4A3A4"/>
          </p15:clr>
        </p15:guide>
        <p15:guide id="2" orient="horz" pos="709">
          <p15:clr>
            <a:srgbClr val="A4A3A4"/>
          </p15:clr>
        </p15:guide>
        <p15:guide id="3" orient="horz" pos="799">
          <p15:clr>
            <a:srgbClr val="A4A3A4"/>
          </p15:clr>
        </p15:guide>
        <p15:guide id="4" orient="horz" pos="4156">
          <p15:clr>
            <a:srgbClr val="A4A3A4"/>
          </p15:clr>
        </p15:guide>
        <p15:guide id="5" orient="horz" pos="346">
          <p15:clr>
            <a:srgbClr val="A4A3A4"/>
          </p15:clr>
        </p15:guide>
        <p15:guide id="6" orient="horz" pos="324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pos="295">
          <p15:clr>
            <a:srgbClr val="A4A3A4"/>
          </p15:clr>
        </p15:guide>
        <p15:guide id="9" pos="4921">
          <p15:clr>
            <a:srgbClr val="A4A3A4"/>
          </p15:clr>
        </p15:guide>
        <p15:guide id="10" pos="5511">
          <p15:clr>
            <a:srgbClr val="A4A3A4"/>
          </p15:clr>
        </p15:guide>
        <p15:guide id="11" pos="4468">
          <p15:clr>
            <a:srgbClr val="A4A3A4"/>
          </p15:clr>
        </p15:guide>
        <p15:guide id="12" pos="37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E4E1D9"/>
    <a:srgbClr val="D8D4C9"/>
    <a:srgbClr val="7C2230"/>
    <a:srgbClr val="B31B34"/>
    <a:srgbClr val="87887F"/>
    <a:srgbClr val="5A5B51"/>
    <a:srgbClr val="A7AB74"/>
    <a:srgbClr val="6F7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1" autoAdjust="0"/>
    <p:restoredTop sz="93657" autoAdjust="0"/>
  </p:normalViewPr>
  <p:slideViewPr>
    <p:cSldViewPr snapToObjects="1" showGuides="1">
      <p:cViewPr>
        <p:scale>
          <a:sx n="120" d="100"/>
          <a:sy n="120" d="100"/>
        </p:scale>
        <p:origin x="-1464" y="-210"/>
      </p:cViewPr>
      <p:guideLst>
        <p:guide orient="horz" pos="300"/>
        <p:guide orient="horz" pos="709"/>
        <p:guide orient="horz" pos="799"/>
        <p:guide orient="horz" pos="4156"/>
        <p:guide orient="horz" pos="346"/>
        <p:guide orient="horz" pos="3249"/>
        <p:guide orient="horz" pos="981"/>
        <p:guide orient="horz" pos="4065"/>
        <p:guide orient="horz" pos="663"/>
        <p:guide pos="295"/>
        <p:guide pos="4921"/>
        <p:guide pos="5511"/>
        <p:guide pos="4468"/>
        <p:guide pos="378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77" d="100"/>
          <a:sy n="77" d="100"/>
        </p:scale>
        <p:origin x="-2106" y="-114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71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2" y="1"/>
            <a:ext cx="2945659" cy="49371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FAA185B-2F32-4E26-947A-390EB94A2612}" type="datetimeFigureOut">
              <a:rPr lang="de-CH" smtClean="0"/>
              <a:t>04.12.2015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5"/>
            <a:ext cx="2945659" cy="49371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2" y="9378825"/>
            <a:ext cx="2945659" cy="49371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1B4EF20-E38E-4B47-9765-062A342EF4E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4096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71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1"/>
            <a:ext cx="2945659" cy="49371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F72579E-6C7F-49E1-BC96-B418491FD483}" type="datetimeFigureOut">
              <a:rPr lang="de-CH" smtClean="0"/>
              <a:t>04.12.2015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8688" y="739775"/>
            <a:ext cx="494030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5"/>
            <a:ext cx="2945659" cy="49371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378825"/>
            <a:ext cx="2945659" cy="49371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DF7AE2F-9A20-4B47-9ADE-D51779DF8AB0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9151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7AE2F-9A20-4B47-9ADE-D51779DF8AB0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045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7AE2F-9A20-4B47-9ADE-D51779DF8AB0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7132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557338"/>
            <a:ext cx="7092950" cy="5040312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772816"/>
            <a:ext cx="6192688" cy="1470025"/>
          </a:xfrm>
        </p:spPr>
        <p:txBody>
          <a:bodyPr>
            <a:noAutofit/>
          </a:bodyPr>
          <a:lstStyle>
            <a:lvl1pPr>
              <a:lnSpc>
                <a:spcPts val="3600"/>
              </a:lnSpc>
              <a:defRPr sz="27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7092280" y="1557338"/>
            <a:ext cx="2051720" cy="5040312"/>
          </a:xfrm>
          <a:solidFill>
            <a:srgbClr val="E4E1D9"/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67544" y="5084763"/>
            <a:ext cx="6264275" cy="143986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000000"/>
                </a:solidFill>
              </a:defRPr>
            </a:lvl1pPr>
            <a:lvl2pPr marL="180975" indent="0">
              <a:buNone/>
              <a:defRPr>
                <a:solidFill>
                  <a:schemeClr val="bg1"/>
                </a:solidFill>
              </a:defRPr>
            </a:lvl2pPr>
            <a:lvl3pPr marL="355600" indent="0">
              <a:buNone/>
              <a:defRPr>
                <a:solidFill>
                  <a:schemeClr val="bg1"/>
                </a:solidFill>
              </a:defRPr>
            </a:lvl3pPr>
            <a:lvl4pPr marL="536575" indent="0">
              <a:buNone/>
              <a:defRPr>
                <a:solidFill>
                  <a:schemeClr val="bg1"/>
                </a:solidFill>
              </a:defRPr>
            </a:lvl4pPr>
            <a:lvl5pPr marL="719138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 smtClean="0"/>
              <a:t>Name, Location</a:t>
            </a:r>
            <a:br>
              <a:rPr lang="en-US" dirty="0" smtClean="0"/>
            </a:br>
            <a:r>
              <a:rPr lang="en-US" dirty="0" smtClean="0"/>
              <a:t>Time, Date</a:t>
            </a:r>
            <a:endParaRPr lang="en-US" dirty="0"/>
          </a:p>
        </p:txBody>
      </p:sp>
      <p:sp>
        <p:nvSpPr>
          <p:cNvPr id="10" name="Status" hidden="1"/>
          <p:cNvSpPr>
            <a:spLocks/>
          </p:cNvSpPr>
          <p:nvPr userDrawn="1">
            <p:custDataLst>
              <p:tags r:id="rId2"/>
            </p:custDataLst>
          </p:nvPr>
        </p:nvSpPr>
        <p:spPr bwMode="invGray">
          <a:xfrm>
            <a:off x="7088322" y="1403450"/>
            <a:ext cx="1518301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lassification" hidden="1"/>
          <p:cNvSpPr>
            <a:spLocks/>
          </p:cNvSpPr>
          <p:nvPr userDrawn="1">
            <p:custDataLst>
              <p:tags r:id="rId3"/>
            </p:custDataLst>
          </p:nvPr>
        </p:nvSpPr>
        <p:spPr>
          <a:xfrm>
            <a:off x="468314" y="6633376"/>
            <a:ext cx="6620008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73011" y="466217"/>
            <a:ext cx="1531874" cy="6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22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468312" y="1052513"/>
            <a:ext cx="4032000" cy="5400675"/>
          </a:xfrm>
        </p:spPr>
        <p:txBody>
          <a:bodyPr/>
          <a:lstStyle>
            <a:lvl2pPr>
              <a:spcBef>
                <a:spcPts val="600"/>
              </a:spcBef>
              <a:spcAft>
                <a:spcPts val="600"/>
              </a:spcAft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716464" y="1052514"/>
            <a:ext cx="4032000" cy="5400674"/>
          </a:xfrm>
        </p:spPr>
        <p:txBody>
          <a:bodyPr/>
          <a:lstStyle>
            <a:lvl2pPr>
              <a:spcBef>
                <a:spcPts val="600"/>
              </a:spcBef>
              <a:spcAft>
                <a:spcPts val="600"/>
              </a:spcAft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643A01C-36F2-4F1D-9839-694208C9936F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09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6pt (2-columns)" preserve="1" userDrawn="1">
  <p:cSld name="Text 16pt (2-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8313" y="1052513"/>
            <a:ext cx="4032250" cy="5400675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716016" y="1052513"/>
            <a:ext cx="4032697" cy="5400675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AABEA0-1902-4353-8018-D47EEDA4A20A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4pt (2-columns)" preserve="1" userDrawn="1">
  <p:cSld name="Text 14pt (2-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8313" y="1047529"/>
            <a:ext cx="4032250" cy="5400675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350"/>
              </a:spcAft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716016" y="1047529"/>
            <a:ext cx="4032697" cy="5400675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350"/>
              </a:spcAft>
              <a:buNone/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38030BB-254C-406B-9BCB-8897D084BD3F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830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2C1E66-8229-4A29-B219-D0E50E045132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468312" y="1052736"/>
            <a:ext cx="2664000" cy="5400838"/>
          </a:xfrm>
        </p:spPr>
        <p:txBody>
          <a:bodyPr/>
          <a:lstStyle>
            <a:lvl1pPr>
              <a:defRPr sz="1600"/>
            </a:lvl1pPr>
            <a:lvl2pPr>
              <a:spcBef>
                <a:spcPts val="600"/>
              </a:spcBef>
              <a:spcAft>
                <a:spcPts val="600"/>
              </a:spcAft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6084464" y="1052736"/>
            <a:ext cx="2664000" cy="540067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spcBef>
                <a:spcPts val="600"/>
              </a:spcBef>
              <a:spcAft>
                <a:spcPts val="600"/>
              </a:spcAft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275856" y="1055005"/>
            <a:ext cx="2663825" cy="540067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747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(1/3 - 2/3)" preserve="1" userDrawn="1">
  <p:cSld name="Text and Image (1/3 - 2/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275856" y="1125538"/>
            <a:ext cx="5867400" cy="5472112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468313" y="1052736"/>
            <a:ext cx="2670488" cy="5400452"/>
          </a:xfrm>
        </p:spPr>
        <p:txBody>
          <a:bodyPr/>
          <a:lstStyle>
            <a:lvl1pPr>
              <a:defRPr sz="1600"/>
            </a:lvl1pPr>
            <a:lvl2pPr>
              <a:spcBef>
                <a:spcPts val="600"/>
              </a:spcBef>
              <a:spcAft>
                <a:spcPts val="600"/>
              </a:spcAft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D48DB67-9BDE-46C8-8DE4-D97D671BF2EA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8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 (2/3 - 1/3)" preserve="1" userDrawn="1">
  <p:cSld name="Image and Text (2/3 - 1/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44" y="1125538"/>
            <a:ext cx="5867400" cy="5472112"/>
          </a:xfrm>
        </p:spPr>
        <p:txBody>
          <a:bodyPr/>
          <a:lstStyle/>
          <a:p>
            <a:endParaRPr lang="de-C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59CEE1-08D9-4351-A056-DB42DDC0661E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084464" y="1052736"/>
            <a:ext cx="2664000" cy="5400452"/>
          </a:xfrm>
        </p:spPr>
        <p:txBody>
          <a:bodyPr/>
          <a:lstStyle>
            <a:lvl1pPr>
              <a:defRPr sz="1600"/>
            </a:lvl1pPr>
            <a:lvl2pPr>
              <a:spcBef>
                <a:spcPts val="600"/>
              </a:spcBef>
              <a:spcAft>
                <a:spcPts val="600"/>
              </a:spcAft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413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 (1/2 - 1/2)" preserve="1" userDrawn="1">
  <p:cSld name="Image and Text (1/2 - 1/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44" y="1125538"/>
            <a:ext cx="4499248" cy="5472112"/>
          </a:xfrm>
        </p:spPr>
        <p:txBody>
          <a:bodyPr/>
          <a:lstStyle/>
          <a:p>
            <a:endParaRPr lang="de-C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4644008" y="1052736"/>
            <a:ext cx="4104456" cy="5400838"/>
          </a:xfrm>
        </p:spPr>
        <p:txBody>
          <a:bodyPr/>
          <a:lstStyle>
            <a:lvl1pPr>
              <a:defRPr sz="1600"/>
            </a:lvl1pPr>
            <a:lvl2pPr>
              <a:spcBef>
                <a:spcPts val="600"/>
              </a:spcBef>
              <a:spcAft>
                <a:spcPts val="600"/>
              </a:spcAft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B9DAFDB-312C-47C3-BDCD-4F074AA8A40D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15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Images right" preserve="1" userDrawn="1">
  <p:cSld name="Text and Three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093694" y="4797425"/>
            <a:ext cx="2052000" cy="1799927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7093694" y="2911244"/>
            <a:ext cx="2052000" cy="1827873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093694" y="1124744"/>
            <a:ext cx="2052000" cy="1728192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470498" y="1052736"/>
            <a:ext cx="6181344" cy="5400452"/>
          </a:xfrm>
        </p:spPr>
        <p:txBody>
          <a:bodyPr/>
          <a:lstStyle>
            <a:lvl1pPr>
              <a:defRPr sz="1600"/>
            </a:lvl1pPr>
            <a:lvl2pPr>
              <a:spcBef>
                <a:spcPts val="600"/>
              </a:spcBef>
              <a:spcAft>
                <a:spcPts val="600"/>
              </a:spcAft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C2E349E-5B32-43D3-B4CA-28EA8859C65C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51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Images bottom" preserve="1" userDrawn="1">
  <p:cSld name="Text and Three Image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4797425"/>
            <a:ext cx="2988000" cy="1800225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6512" y="4797425"/>
            <a:ext cx="2987488" cy="1800225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059832" y="4797425"/>
            <a:ext cx="3024000" cy="1800225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468313" y="1052737"/>
            <a:ext cx="6616248" cy="3528392"/>
          </a:xfrm>
        </p:spPr>
        <p:txBody>
          <a:bodyPr/>
          <a:lstStyle>
            <a:lvl1pPr>
              <a:defRPr sz="1600"/>
            </a:lvl1pPr>
            <a:lvl2pPr>
              <a:spcBef>
                <a:spcPts val="600"/>
              </a:spcBef>
              <a:spcAft>
                <a:spcPts val="600"/>
              </a:spcAft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C90AC6-9173-4442-966B-359FD763CD87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320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1125538"/>
            <a:ext cx="9144176" cy="5471814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0764A0-B084-46D3-BCBD-83C7B85769EE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0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2578" y="1557338"/>
            <a:ext cx="7095527" cy="5040014"/>
          </a:xfrm>
          <a:solidFill>
            <a:srgbClr val="E4E1D9"/>
          </a:solidFill>
        </p:spPr>
        <p:txBody>
          <a:bodyPr anchor="b"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endParaRPr lang="de-CH"/>
          </a:p>
        </p:txBody>
      </p:sp>
      <p:sp>
        <p:nvSpPr>
          <p:cNvPr id="8" name="Rectangle 7"/>
          <p:cNvSpPr/>
          <p:nvPr userDrawn="1"/>
        </p:nvSpPr>
        <p:spPr>
          <a:xfrm>
            <a:off x="7088321" y="1557338"/>
            <a:ext cx="2053192" cy="5040312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772816"/>
            <a:ext cx="6336704" cy="2016224"/>
          </a:xfrm>
        </p:spPr>
        <p:txBody>
          <a:bodyPr>
            <a:noAutofit/>
          </a:bodyPr>
          <a:lstStyle>
            <a:lvl1pPr>
              <a:lnSpc>
                <a:spcPts val="5000"/>
              </a:lnSpc>
              <a:defRPr sz="44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lassification" hidden="1"/>
          <p:cNvSpPr>
            <a:spLocks/>
          </p:cNvSpPr>
          <p:nvPr userDrawn="1">
            <p:custDataLst>
              <p:tags r:id="rId2"/>
            </p:custDataLst>
          </p:nvPr>
        </p:nvSpPr>
        <p:spPr>
          <a:xfrm>
            <a:off x="468314" y="6633376"/>
            <a:ext cx="6620008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tatus" hidden="1"/>
          <p:cNvSpPr>
            <a:spLocks/>
          </p:cNvSpPr>
          <p:nvPr userDrawn="1">
            <p:custDataLst>
              <p:tags r:id="rId3"/>
            </p:custDataLst>
          </p:nvPr>
        </p:nvSpPr>
        <p:spPr bwMode="invGray">
          <a:xfrm>
            <a:off x="7088322" y="1403450"/>
            <a:ext cx="1518301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73011" y="466217"/>
            <a:ext cx="1531874" cy="6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02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 (1/3 - 2/3)" preserve="1" userDrawn="1">
  <p:cSld name="Two Images (1/3 - 2/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0" y="1125538"/>
            <a:ext cx="3203575" cy="5472112"/>
          </a:xfrm>
        </p:spPr>
        <p:txBody>
          <a:bodyPr/>
          <a:lstStyle/>
          <a:p>
            <a:endParaRPr lang="de-CH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276600" y="1125538"/>
            <a:ext cx="5867400" cy="5472112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0AB76F1-11B5-4381-B452-8F13C01BF16A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6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 (1/2 - 1/2)" preserve="1" userDrawn="1">
  <p:cSld name="Two Images (1/2 - 1/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576762" y="1125538"/>
            <a:ext cx="4564466" cy="5472112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-1" y="1125538"/>
            <a:ext cx="4499993" cy="5472112"/>
          </a:xfrm>
        </p:spPr>
        <p:txBody>
          <a:bodyPr/>
          <a:lstStyle/>
          <a:p>
            <a:endParaRPr lang="de-C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7D1AEE-0104-4E05-B43B-FD4B8AF80444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23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 (1/3 - 1/3 - 1/3)" preserve="1" userDrawn="1">
  <p:cSld name="Three Images (1/3 - 1/3 - 1/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0" y="1125538"/>
            <a:ext cx="3024000" cy="5472112"/>
          </a:xfrm>
        </p:spPr>
        <p:txBody>
          <a:bodyPr/>
          <a:lstStyle/>
          <a:p>
            <a:endParaRPr lang="de-CH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17724" y="1125538"/>
            <a:ext cx="3024000" cy="5472112"/>
          </a:xfrm>
        </p:spPr>
        <p:txBody>
          <a:bodyPr/>
          <a:lstStyle/>
          <a:p>
            <a:endParaRPr lang="de-CH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3058862" y="1124744"/>
            <a:ext cx="3024000" cy="5472112"/>
          </a:xfrm>
        </p:spPr>
        <p:txBody>
          <a:bodyPr/>
          <a:lstStyle/>
          <a:p>
            <a:endParaRPr lang="de-C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1A74D48-E3F2-4573-B2E0-B682C7006468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238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Images" preserve="1" userDrawn="1">
  <p:cSld name="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116936" y="3897352"/>
            <a:ext cx="3024000" cy="2700000"/>
          </a:xfrm>
        </p:spPr>
        <p:txBody>
          <a:bodyPr/>
          <a:lstStyle/>
          <a:p>
            <a:endParaRPr lang="de-CH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0" y="3897352"/>
            <a:ext cx="3024000" cy="2700000"/>
          </a:xfrm>
        </p:spPr>
        <p:txBody>
          <a:bodyPr/>
          <a:lstStyle/>
          <a:p>
            <a:endParaRPr lang="de-CH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0" y="1125538"/>
            <a:ext cx="3024000" cy="2700000"/>
          </a:xfrm>
        </p:spPr>
        <p:txBody>
          <a:bodyPr/>
          <a:lstStyle/>
          <a:p>
            <a:endParaRPr lang="de-CH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16936" y="1125538"/>
            <a:ext cx="3024000" cy="2700000"/>
          </a:xfrm>
        </p:spPr>
        <p:txBody>
          <a:bodyPr/>
          <a:lstStyle/>
          <a:p>
            <a:endParaRPr lang="de-CH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060000" y="3896558"/>
            <a:ext cx="3024000" cy="2700000"/>
          </a:xfrm>
        </p:spPr>
        <p:txBody>
          <a:bodyPr/>
          <a:lstStyle/>
          <a:p>
            <a:endParaRPr lang="de-CH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3056598" y="1124744"/>
            <a:ext cx="3024000" cy="2700000"/>
          </a:xfrm>
        </p:spPr>
        <p:txBody>
          <a:bodyPr/>
          <a:lstStyle/>
          <a:p>
            <a:endParaRPr lang="de-C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DDFA98D-8A22-43C7-9FBC-0FD03752030B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70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5BC0BA-8CA3-480E-9465-F6150B197AA4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728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EC3696-B396-4949-BCBF-441FE365BD5B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48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092950" y="1557338"/>
            <a:ext cx="2051050" cy="5040312"/>
          </a:xfrm>
          <a:solidFill>
            <a:srgbClr val="E4E1D9"/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de-CH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557338"/>
            <a:ext cx="7092950" cy="5040312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 bwMode="auto">
          <a:xfrm>
            <a:off x="468313" y="1752103"/>
            <a:ext cx="6292393" cy="2180954"/>
          </a:xfrm>
        </p:spPr>
        <p:txBody>
          <a:bodyPr/>
          <a:lstStyle>
            <a:lvl1pPr>
              <a:lnSpc>
                <a:spcPts val="3600"/>
              </a:lnSpc>
              <a:defRPr sz="30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 bwMode="auto">
          <a:xfrm>
            <a:off x="381022" y="4293096"/>
            <a:ext cx="442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Your Contacts: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468313" y="4600575"/>
            <a:ext cx="6264275" cy="185261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lassification" hidden="1"/>
          <p:cNvSpPr>
            <a:spLocks/>
          </p:cNvSpPr>
          <p:nvPr userDrawn="1">
            <p:custDataLst>
              <p:tags r:id="rId2"/>
            </p:custDataLst>
          </p:nvPr>
        </p:nvSpPr>
        <p:spPr>
          <a:xfrm>
            <a:off x="468314" y="6633376"/>
            <a:ext cx="6620008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tatus" hidden="1"/>
          <p:cNvSpPr>
            <a:spLocks/>
          </p:cNvSpPr>
          <p:nvPr userDrawn="1">
            <p:custDataLst>
              <p:tags r:id="rId3"/>
            </p:custDataLst>
          </p:nvPr>
        </p:nvSpPr>
        <p:spPr bwMode="invGray">
          <a:xfrm>
            <a:off x="7088322" y="1403450"/>
            <a:ext cx="1518301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73011" y="466217"/>
            <a:ext cx="1531874" cy="6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6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7092280" y="1125538"/>
            <a:ext cx="2051720" cy="5472112"/>
          </a:xfrm>
          <a:solidFill>
            <a:srgbClr val="D8D4C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7" name="Rectangle 21"/>
          <p:cNvSpPr>
            <a:spLocks noChangeArrowheads="1"/>
          </p:cNvSpPr>
          <p:nvPr userDrawn="1"/>
        </p:nvSpPr>
        <p:spPr bwMode="auto">
          <a:xfrm>
            <a:off x="0" y="1125538"/>
            <a:ext cx="7092949" cy="5472112"/>
          </a:xfrm>
          <a:prstGeom prst="rect">
            <a:avLst/>
          </a:prstGeom>
          <a:solidFill>
            <a:srgbClr val="E4E1D9"/>
          </a:solidFill>
          <a:ln>
            <a:noFill/>
          </a:ln>
          <a:effectLst/>
          <a:extLst/>
        </p:spPr>
        <p:txBody>
          <a:bodyPr wrap="none" tIns="28800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123273"/>
            <a:ext cx="6242156" cy="1584523"/>
          </a:xfrm>
        </p:spPr>
        <p:txBody>
          <a:bodyPr anchor="t">
            <a:noAutofit/>
          </a:bodyPr>
          <a:lstStyle>
            <a:lvl1pPr algn="l">
              <a:defRPr sz="4400" b="1" cap="none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67544" y="5084763"/>
            <a:ext cx="6264275" cy="143986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000000"/>
                </a:solidFill>
              </a:defRPr>
            </a:lvl1pPr>
            <a:lvl2pPr marL="180975" indent="0">
              <a:buNone/>
              <a:defRPr>
                <a:solidFill>
                  <a:schemeClr val="bg1"/>
                </a:solidFill>
              </a:defRPr>
            </a:lvl2pPr>
            <a:lvl3pPr marL="355600" indent="0">
              <a:buNone/>
              <a:defRPr>
                <a:solidFill>
                  <a:schemeClr val="bg1"/>
                </a:solidFill>
              </a:defRPr>
            </a:lvl3pPr>
            <a:lvl4pPr marL="536575" indent="0">
              <a:buNone/>
              <a:defRPr>
                <a:solidFill>
                  <a:schemeClr val="bg1"/>
                </a:solidFill>
              </a:defRPr>
            </a:lvl4pPr>
            <a:lvl5pPr marL="719138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 smtClean="0"/>
              <a:t>Name, Location</a:t>
            </a:r>
            <a:br>
              <a:rPr lang="en-US" dirty="0" smtClean="0"/>
            </a:br>
            <a:r>
              <a:rPr lang="en-US" dirty="0" smtClean="0"/>
              <a:t>Time,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58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/ Table of Contents" type="obj" preserve="1">
  <p:cSld name="Agenda /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052513"/>
            <a:ext cx="8280400" cy="5400675"/>
          </a:xfrm>
        </p:spPr>
        <p:txBody>
          <a:bodyPr/>
          <a:lstStyle>
            <a:lvl1pPr marL="719138" indent="-719138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defRPr sz="2200" b="1"/>
            </a:lvl1pPr>
            <a:lvl2pPr marL="719138" indent="-182563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&gt;"/>
              <a:defRPr/>
            </a:lvl2pPr>
            <a:lvl3pPr marL="900113" indent="-180975">
              <a:defRPr/>
            </a:lvl3pPr>
            <a:lvl4pPr marL="1074738" indent="-17462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B25AA-D058-457C-A1DA-BEBF2692D5AE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128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052513"/>
            <a:ext cx="6624637" cy="5400675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2400" b="0"/>
            </a:lvl1pPr>
            <a:lvl2pPr marL="719138" indent="-182563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itchFamily="34" charset="0"/>
              <a:buChar char="&gt;"/>
              <a:defRPr/>
            </a:lvl2pPr>
            <a:lvl3pPr marL="900113" indent="-180975">
              <a:defRPr/>
            </a:lvl3pPr>
            <a:lvl4pPr marL="1074738" indent="-17462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978E99-E754-4502-85DF-8153D8EE41D8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9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052512"/>
            <a:ext cx="8280400" cy="54006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C104DF-F91C-4678-8C4C-EBA87C2EA4DB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262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(Graphical Elements)" type="obj" preserve="1">
  <p:cSld name="Title and Content (Graphical Elem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125538"/>
            <a:ext cx="9144000" cy="5471814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268413"/>
            <a:ext cx="8280400" cy="5184775"/>
          </a:xfrm>
        </p:spPr>
        <p:txBody>
          <a:bodyPr>
            <a:noAutofit/>
          </a:bodyPr>
          <a:lstStyle>
            <a:lvl1pPr marL="0" indent="0">
              <a:buNone/>
              <a:defRPr sz="1600" b="1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770E5E-52FF-4C08-AFC3-9D4D47620161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29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125538"/>
            <a:ext cx="9144000" cy="5471814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422FE3-8852-47F2-BE45-5F160561190C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470499" y="1268413"/>
            <a:ext cx="8278214" cy="5184775"/>
          </a:xfrm>
        </p:spPr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2829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(Graphical Elements with Text)" preserve="1" userDrawn="1">
  <p:cSld name="Title and Content (Graphical Elements with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125538"/>
            <a:ext cx="9144000" cy="5471814"/>
          </a:xfrm>
          <a:prstGeom prst="rect">
            <a:avLst/>
          </a:prstGeom>
          <a:solidFill>
            <a:srgbClr val="D8D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98" y="1268414"/>
            <a:ext cx="6549774" cy="5184774"/>
          </a:xfrm>
        </p:spPr>
        <p:txBody>
          <a:bodyPr>
            <a:noAutofit/>
          </a:bodyPr>
          <a:lstStyle>
            <a:lvl1pPr marL="0" indent="0">
              <a:buNone/>
              <a:defRPr sz="1600" b="1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BF71F5-3F2A-424F-BAB8-5741BF5763DF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092950" y="1268413"/>
            <a:ext cx="1655763" cy="520058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652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51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0498" y="201931"/>
            <a:ext cx="6622451" cy="7200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499" y="1052513"/>
            <a:ext cx="8278213" cy="5400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8044" y="6633376"/>
            <a:ext cx="930419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DD140D7-6727-40B4-BA13-E1A0B4D3EB2F}" type="slidenum">
              <a:rPr lang="en-US" smtClean="0"/>
              <a:t>‹#›</a:t>
            </a:fld>
            <a:r>
              <a:rPr lang="en-US" smtClean="0"/>
              <a:t>/36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313" y="6633376"/>
            <a:ext cx="6624637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03 Decembris 2015</a:t>
            </a:r>
            <a:endParaRPr lang="en-US" dirty="0"/>
          </a:p>
        </p:txBody>
      </p:sp>
      <p:sp>
        <p:nvSpPr>
          <p:cNvPr id="9" name="shSource"/>
          <p:cNvSpPr txBox="1">
            <a:spLocks/>
          </p:cNvSpPr>
          <p:nvPr>
            <p:custDataLst>
              <p:tags r:id="rId28"/>
            </p:custDataLst>
          </p:nvPr>
        </p:nvSpPr>
        <p:spPr>
          <a:xfrm>
            <a:off x="4608312" y="6289480"/>
            <a:ext cx="414040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Footnote"/>
          <p:cNvSpPr txBox="1">
            <a:spLocks/>
          </p:cNvSpPr>
          <p:nvPr>
            <p:custDataLst>
              <p:tags r:id="rId29"/>
            </p:custDataLst>
          </p:nvPr>
        </p:nvSpPr>
        <p:spPr>
          <a:xfrm>
            <a:off x="468312" y="6289480"/>
            <a:ext cx="4140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lassification" hidden="1"/>
          <p:cNvSpPr>
            <a:spLocks/>
          </p:cNvSpPr>
          <p:nvPr>
            <p:custDataLst>
              <p:tags r:id="rId30"/>
            </p:custDataLst>
          </p:nvPr>
        </p:nvSpPr>
        <p:spPr>
          <a:xfrm>
            <a:off x="6368849" y="737354"/>
            <a:ext cx="2379864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tatus" hidden="1"/>
          <p:cNvSpPr>
            <a:spLocks/>
          </p:cNvSpPr>
          <p:nvPr>
            <p:custDataLst>
              <p:tags r:id="rId31"/>
            </p:custDataLst>
          </p:nvPr>
        </p:nvSpPr>
        <p:spPr bwMode="invGray">
          <a:xfrm>
            <a:off x="6368849" y="891242"/>
            <a:ext cx="2379864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>
            <p:custDataLst>
              <p:tags r:id="rId32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802118" y="307213"/>
            <a:ext cx="963041" cy="40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0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74" r:id="rId3"/>
    <p:sldLayoutId id="2147483657" r:id="rId4"/>
    <p:sldLayoutId id="2147483658" r:id="rId5"/>
    <p:sldLayoutId id="2147483650" r:id="rId6"/>
    <p:sldLayoutId id="2147483672" r:id="rId7"/>
    <p:sldLayoutId id="2147483677" r:id="rId8"/>
    <p:sldLayoutId id="2147483673" r:id="rId9"/>
    <p:sldLayoutId id="2147483652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54" r:id="rId24"/>
    <p:sldLayoutId id="2147483655" r:id="rId25"/>
    <p:sldLayoutId id="2147483676" r:id="rId2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20000"/>
        </a:lnSpc>
        <a:spcBef>
          <a:spcPts val="45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4625" algn="l" defTabSz="914400" rtl="0" eaLnBrk="1" latinLnBrk="0" hangingPunct="1">
        <a:lnSpc>
          <a:spcPct val="120000"/>
        </a:lnSpc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6575" indent="-180975" algn="l" defTabSz="914400" rtl="0" eaLnBrk="1" latinLnBrk="0" hangingPunct="1">
        <a:lnSpc>
          <a:spcPct val="120000"/>
        </a:lnSpc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82563" algn="l" defTabSz="914400" rtl="0" eaLnBrk="1" latinLnBrk="0" hangingPunct="1">
        <a:lnSpc>
          <a:spcPct val="120000"/>
        </a:lnSpc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00113" indent="-180975" algn="l" defTabSz="914400" rtl="0" eaLnBrk="1" latinLnBrk="0" hangingPunct="1">
        <a:lnSpc>
          <a:spcPct val="120000"/>
        </a:lnSpc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muvecvagarel\Desktop\C-Le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49" y="692696"/>
            <a:ext cx="822913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134942" y="352743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Kvalitāte</a:t>
            </a:r>
            <a:endParaRPr lang="en-US" sz="2800" b="1" dirty="0" smtClean="0">
              <a:solidFill>
                <a:srgbClr val="0070C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8264" y="1527175"/>
            <a:ext cx="237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>
                <a:solidFill>
                  <a:srgbClr val="00B050"/>
                </a:solidFill>
                <a:latin typeface="Constantia" panose="02030602050306030303" pitchFamily="18" charset="0"/>
              </a:rPr>
              <a:t>Drošība</a:t>
            </a:r>
            <a:endParaRPr lang="en-US" sz="2400" b="1" dirty="0" smtClean="0">
              <a:solidFill>
                <a:srgbClr val="00B050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5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Ko mēs vēlējāmies iegūt uzsākot C-Lean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lv-LV" sz="2000" b="1" dirty="0" smtClean="0"/>
          </a:p>
          <a:p>
            <a:pPr>
              <a:lnSpc>
                <a:spcPct val="150000"/>
              </a:lnSpc>
            </a:pPr>
            <a:endParaRPr lang="lv-LV" sz="2000" b="1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lv-LV" sz="2400" b="1" dirty="0" smtClean="0"/>
              <a:t>Palielināt kvalitāti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lv-LV" sz="2400" b="1" dirty="0" smtClean="0"/>
              <a:t>Samazināt izmaksas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lv-LV" sz="2400" b="1" dirty="0" smtClean="0"/>
              <a:t>Sakārtot procesus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lv-LV" sz="2400" b="1" dirty="0" smtClean="0"/>
              <a:t>Palielināt efektivitāti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pic>
        <p:nvPicPr>
          <p:cNvPr id="7" name="Picture 2" descr="C:\Users\bmuvecvagarel\Desktop\C-Le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64" y="5373187"/>
            <a:ext cx="169073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F5270C-747A-4E71-B4AC-EC54966F7660}" type="slidenum">
              <a:rPr lang="en-US" smtClean="0"/>
              <a:t>10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09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C-Lean pirmsākumi uzņēmumā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b="1" dirty="0"/>
              <a:t>Iniciatīva pārņemta no mātes kompānijas Šveicē</a:t>
            </a:r>
          </a:p>
          <a:p>
            <a:pPr marL="0" indent="0">
              <a:buNone/>
            </a:pPr>
            <a:endParaRPr lang="lv-LV" b="1" dirty="0" smtClean="0"/>
          </a:p>
          <a:p>
            <a:r>
              <a:rPr lang="lv-LV" b="1" dirty="0" smtClean="0"/>
              <a:t>2012</a:t>
            </a:r>
            <a:r>
              <a:rPr lang="lv-LV" b="1" dirty="0"/>
              <a:t>. gada </a:t>
            </a:r>
            <a:r>
              <a:rPr lang="lv-LV" b="1" dirty="0" smtClean="0"/>
              <a:t>septembris </a:t>
            </a:r>
            <a:r>
              <a:rPr lang="lv-LV" dirty="0" smtClean="0"/>
              <a:t>- pirmais KAIZEN darbseminārs cc5003 stacijā </a:t>
            </a:r>
          </a:p>
          <a:p>
            <a:pPr marL="0" indent="0">
              <a:buNone/>
            </a:pPr>
            <a:r>
              <a:rPr lang="lv-LV" dirty="0" smtClean="0"/>
              <a:t>	Nākamie </a:t>
            </a:r>
            <a:r>
              <a:rPr lang="lv-LV" dirty="0"/>
              <a:t>mēneši tiek veltīti montāžas </a:t>
            </a:r>
            <a:r>
              <a:rPr lang="lv-LV" dirty="0" smtClean="0"/>
              <a:t>stacijas uzlabošanai</a:t>
            </a:r>
          </a:p>
          <a:p>
            <a:pPr marL="0" indent="0">
              <a:buNone/>
            </a:pPr>
            <a:r>
              <a:rPr lang="lv-LV" dirty="0" smtClean="0"/>
              <a:t>	Iesniegtās </a:t>
            </a:r>
            <a:r>
              <a:rPr lang="lv-LV" dirty="0"/>
              <a:t>idejas ap </a:t>
            </a:r>
            <a:r>
              <a:rPr lang="lv-LV" dirty="0" smtClean="0"/>
              <a:t>150gb</a:t>
            </a:r>
          </a:p>
          <a:p>
            <a:endParaRPr lang="lv-LV" dirty="0" smtClean="0"/>
          </a:p>
          <a:p>
            <a:r>
              <a:rPr lang="lv-LV" b="1" dirty="0" smtClean="0"/>
              <a:t>2013</a:t>
            </a:r>
            <a:r>
              <a:rPr lang="lv-LV" b="1" dirty="0"/>
              <a:t>. gada </a:t>
            </a:r>
            <a:r>
              <a:rPr lang="lv-LV" b="1" dirty="0" smtClean="0"/>
              <a:t>aprīlis </a:t>
            </a:r>
            <a:r>
              <a:rPr lang="lv-LV" dirty="0" smtClean="0"/>
              <a:t>- NGS </a:t>
            </a:r>
            <a:r>
              <a:rPr lang="lv-LV" dirty="0"/>
              <a:t>TMS līnijas optimizācijas </a:t>
            </a:r>
            <a:r>
              <a:rPr lang="lv-LV" dirty="0" smtClean="0"/>
              <a:t>sākums</a:t>
            </a:r>
          </a:p>
          <a:p>
            <a:pPr marL="0" indent="0">
              <a:buNone/>
            </a:pPr>
            <a:r>
              <a:rPr lang="lv-LV" dirty="0" smtClean="0"/>
              <a:t>	Rezultāti </a:t>
            </a:r>
            <a:r>
              <a:rPr lang="lv-LV" dirty="0"/>
              <a:t>pēc Kaizen ir redzami uzreizi, kā arī ar laiku </a:t>
            </a:r>
            <a:r>
              <a:rPr lang="lv-LV" dirty="0" smtClean="0"/>
              <a:t>uzlabojas </a:t>
            </a:r>
          </a:p>
          <a:p>
            <a:pPr marL="0" indent="0">
              <a:buNone/>
            </a:pPr>
            <a:r>
              <a:rPr lang="lv-LV" dirty="0" smtClean="0"/>
              <a:t>	Iesniegtās </a:t>
            </a:r>
            <a:r>
              <a:rPr lang="lv-LV" dirty="0"/>
              <a:t>idejas ap </a:t>
            </a:r>
            <a:r>
              <a:rPr lang="lv-LV" dirty="0" smtClean="0"/>
              <a:t>300gb</a:t>
            </a:r>
            <a:endParaRPr lang="en-US" dirty="0"/>
          </a:p>
        </p:txBody>
      </p:sp>
      <p:pic>
        <p:nvPicPr>
          <p:cNvPr id="7" name="Picture 2" descr="C:\Users\bmuvecvagarel\Desktop\C-Le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64" y="5373187"/>
            <a:ext cx="169073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46D6BE-CE85-49F5-8093-A7FFD57C199F}" type="slidenum">
              <a:rPr lang="en-US" smtClean="0"/>
              <a:t>11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20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C-Lean aktualizēšana uzņēmumā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2014. gada otrā </a:t>
            </a:r>
            <a:r>
              <a:rPr lang="lv-LV" b="1" dirty="0" smtClean="0"/>
              <a:t>puse</a:t>
            </a:r>
          </a:p>
          <a:p>
            <a:pPr marL="0" indent="0">
              <a:buNone/>
            </a:pPr>
            <a:endParaRPr lang="lv-LV" sz="500" b="1" dirty="0"/>
          </a:p>
          <a:p>
            <a:pPr>
              <a:lnSpc>
                <a:spcPct val="150000"/>
              </a:lnSpc>
            </a:pPr>
            <a:r>
              <a:rPr lang="lv-LV" dirty="0" smtClean="0"/>
              <a:t>Uzņēmuma audita veikšana</a:t>
            </a:r>
          </a:p>
          <a:p>
            <a:pPr>
              <a:lnSpc>
                <a:spcPct val="150000"/>
              </a:lnSpc>
            </a:pPr>
            <a:r>
              <a:rPr lang="lv-LV" dirty="0" smtClean="0"/>
              <a:t>C-Lean komandas izveidošana</a:t>
            </a:r>
          </a:p>
          <a:p>
            <a:pPr>
              <a:lnSpc>
                <a:spcPct val="150000"/>
              </a:lnSpc>
            </a:pPr>
            <a:r>
              <a:rPr lang="lv-LV" dirty="0" smtClean="0"/>
              <a:t>Jaunu plānu un mērķu izvirzīšana </a:t>
            </a:r>
            <a:r>
              <a:rPr lang="lv-LV" dirty="0"/>
              <a:t>C-Lean ieviešanai</a:t>
            </a:r>
          </a:p>
          <a:p>
            <a:pPr>
              <a:lnSpc>
                <a:spcPct val="150000"/>
              </a:lnSpc>
            </a:pPr>
            <a:r>
              <a:rPr lang="lv-LV" dirty="0"/>
              <a:t>Pirmās apmācības nodaļu </a:t>
            </a:r>
            <a:r>
              <a:rPr lang="lv-LV" dirty="0" smtClean="0"/>
              <a:t>vadītājiem un brigadieriem</a:t>
            </a:r>
            <a:endParaRPr lang="lv-LV" dirty="0"/>
          </a:p>
          <a:p>
            <a:pPr>
              <a:lnSpc>
                <a:spcPct val="150000"/>
              </a:lnSpc>
            </a:pPr>
            <a:r>
              <a:rPr lang="lv-LV" dirty="0"/>
              <a:t>Ievadapmācības visiem uzņēmuma darbiniekiem</a:t>
            </a:r>
          </a:p>
          <a:p>
            <a:pPr>
              <a:lnSpc>
                <a:spcPct val="150000"/>
              </a:lnSpc>
            </a:pPr>
            <a:r>
              <a:rPr lang="lv-LV" dirty="0" smtClean="0"/>
              <a:t>5S darbsemināru uzsākšana</a:t>
            </a:r>
            <a:endParaRPr lang="lv-LV" dirty="0"/>
          </a:p>
          <a:p>
            <a:pPr>
              <a:lnSpc>
                <a:spcPct val="150000"/>
              </a:lnSpc>
            </a:pPr>
            <a:r>
              <a:rPr lang="lv-LV" dirty="0"/>
              <a:t>Informācijas pieejamības nodrošināšana darbiniekiem</a:t>
            </a:r>
          </a:p>
          <a:p>
            <a:endParaRPr lang="lv-LV" dirty="0"/>
          </a:p>
          <a:p>
            <a:pPr marL="0" indent="0">
              <a:buNone/>
            </a:pPr>
            <a:endParaRPr lang="lv-LV" dirty="0"/>
          </a:p>
          <a:p>
            <a:endParaRPr lang="lv-LV" dirty="0" smtClean="0"/>
          </a:p>
        </p:txBody>
      </p:sp>
      <p:pic>
        <p:nvPicPr>
          <p:cNvPr id="6" name="Picture 2" descr="C:\Users\bmuvecvagarel\Desktop\C-Le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64" y="5373187"/>
            <a:ext cx="169073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48018D-2157-4140-B89D-40C3BF83CB76}" type="slidenum">
              <a:rPr lang="en-US" smtClean="0"/>
              <a:t>12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18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 dirty="0"/>
              <a:t>C-Lean </a:t>
            </a:r>
            <a:r>
              <a:rPr lang="lv-LV" dirty="0" smtClean="0"/>
              <a:t>komandas izveidošana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976114"/>
              </p:ext>
            </p:extLst>
          </p:nvPr>
        </p:nvGraphicFramePr>
        <p:xfrm>
          <a:off x="251517" y="836711"/>
          <a:ext cx="8640962" cy="5688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81"/>
                <a:gridCol w="4320481"/>
              </a:tblGrid>
              <a:tr h="2844316">
                <a:tc>
                  <a:txBody>
                    <a:bodyPr/>
                    <a:lstStyle/>
                    <a:p>
                      <a:pPr algn="ctr"/>
                      <a:r>
                        <a:rPr lang="lv-LV" b="1" dirty="0" smtClean="0"/>
                        <a:t>Arvis Vāks</a:t>
                      </a:r>
                    </a:p>
                    <a:p>
                      <a:pPr algn="ctr"/>
                      <a:r>
                        <a:rPr lang="lv-LV" sz="1400" dirty="0" smtClean="0"/>
                        <a:t>Ražošanas procesu inženieris, procesu optimizācija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b="1" dirty="0" smtClean="0"/>
                        <a:t>Aivars Vītols</a:t>
                      </a:r>
                    </a:p>
                    <a:p>
                      <a:pPr algn="ctr"/>
                      <a:r>
                        <a:rPr lang="lv-LV" sz="1400" dirty="0" smtClean="0"/>
                        <a:t>Ražošanas procesu inženiera asistents</a:t>
                      </a:r>
                      <a:endParaRPr lang="en-US" sz="1400" dirty="0"/>
                    </a:p>
                  </a:txBody>
                  <a:tcPr/>
                </a:tc>
              </a:tr>
              <a:tr h="2844316">
                <a:tc>
                  <a:txBody>
                    <a:bodyPr/>
                    <a:lstStyle/>
                    <a:p>
                      <a:pPr algn="ctr"/>
                      <a:r>
                        <a:rPr lang="lv-LV" b="1" dirty="0" smtClean="0"/>
                        <a:t>Līva Vecvagare</a:t>
                      </a:r>
                    </a:p>
                    <a:p>
                      <a:pPr algn="ctr"/>
                      <a:r>
                        <a:rPr lang="lv-LV" sz="1400" dirty="0" smtClean="0"/>
                        <a:t>Procesu optimizācijas</a:t>
                      </a:r>
                      <a:r>
                        <a:rPr lang="lv-LV" sz="1400" baseline="0" dirty="0" smtClean="0"/>
                        <a:t> asistente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b="1" dirty="0" smtClean="0"/>
                        <a:t>Rolands Janne-Jannovs</a:t>
                      </a:r>
                    </a:p>
                    <a:p>
                      <a:pPr algn="ctr"/>
                      <a:r>
                        <a:rPr lang="lv-LV" sz="1400" dirty="0" smtClean="0"/>
                        <a:t>Procesu optimizētājs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pic>
        <p:nvPicPr>
          <p:cNvPr id="15" name="Picture 14" descr="C:\Users\bmuvecvagarel\Desktop\FullSizeghRende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2776"/>
            <a:ext cx="1619885" cy="2159635"/>
          </a:xfrm>
          <a:prstGeom prst="rect">
            <a:avLst/>
          </a:prstGeom>
          <a:noFill/>
          <a:extLst/>
        </p:spPr>
      </p:pic>
      <p:pic>
        <p:nvPicPr>
          <p:cNvPr id="16" name="Picture 15" descr="C:\Users\bmuvecvagarel\Desktop\FullSizeRende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63" y="4293701"/>
            <a:ext cx="1619885" cy="2159635"/>
          </a:xfrm>
          <a:prstGeom prst="rect">
            <a:avLst/>
          </a:prstGeom>
          <a:noFill/>
          <a:extLst/>
        </p:spPr>
      </p:pic>
      <p:pic>
        <p:nvPicPr>
          <p:cNvPr id="17" name="Picture 16" descr="C:\Users\bmuvecvagarel\Desktop\FullSizeRende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93701"/>
            <a:ext cx="1619885" cy="2159635"/>
          </a:xfrm>
          <a:prstGeom prst="rect">
            <a:avLst/>
          </a:prstGeom>
          <a:noFill/>
          <a:extLst/>
        </p:spPr>
      </p:pic>
      <p:pic>
        <p:nvPicPr>
          <p:cNvPr id="10" name="Picture 3" descr="C:\Users\bmuvecvagarel\Desktop\Arv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42" y="1413016"/>
            <a:ext cx="188492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33194A-457B-4808-9C6A-21B97637E74D}" type="slidenum">
              <a:rPr lang="en-US" smtClean="0"/>
              <a:t>13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6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Mūsu uzstādītie mērķi un jaunie plāni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lv-LV" b="1" dirty="0"/>
              <a:t>Kopīgi sasniegt un uzturēt kompānijas kultūrā un procesos vienotu un ‘dzīvu’ Lean </a:t>
            </a:r>
            <a:r>
              <a:rPr lang="lv-LV" b="1" dirty="0" smtClean="0"/>
              <a:t>filosofiju,</a:t>
            </a:r>
            <a:r>
              <a:rPr lang="lv-LV" dirty="0"/>
              <a:t> </a:t>
            </a:r>
            <a:r>
              <a:rPr lang="lv-LV" b="1" dirty="0" smtClean="0"/>
              <a:t>esot </a:t>
            </a:r>
            <a:r>
              <a:rPr lang="lv-LV" b="1" dirty="0"/>
              <a:t>konkurētspējīgākiem, samazinot izmaksas un sniedzot izcilu produktu klientam.</a:t>
            </a:r>
            <a:endParaRPr lang="en-US" dirty="0"/>
          </a:p>
          <a:p>
            <a:pPr lvl="0"/>
            <a:endParaRPr lang="lv-LV" sz="1100" dirty="0" smtClean="0"/>
          </a:p>
          <a:p>
            <a:pPr lvl="0"/>
            <a:endParaRPr lang="lv-LV" sz="1100" dirty="0" smtClean="0"/>
          </a:p>
          <a:p>
            <a:pPr lvl="0">
              <a:lnSpc>
                <a:spcPct val="150000"/>
              </a:lnSpc>
            </a:pPr>
            <a:r>
              <a:rPr lang="lv-LV" dirty="0" smtClean="0"/>
              <a:t>Panākt </a:t>
            </a:r>
            <a:r>
              <a:rPr lang="lv-LV" dirty="0"/>
              <a:t>vienotu izpratni un domāšanu, kas balstīta uz Lean filosofiju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lv-LV" dirty="0"/>
              <a:t>Veicināt katram no mums vēlmi nepārtraukti uzlabot un būt </a:t>
            </a:r>
            <a:r>
              <a:rPr lang="lv-LV" dirty="0" smtClean="0"/>
              <a:t>atbildīgiem</a:t>
            </a:r>
          </a:p>
          <a:p>
            <a:pPr lvl="0">
              <a:lnSpc>
                <a:spcPct val="150000"/>
              </a:lnSpc>
            </a:pPr>
            <a:r>
              <a:rPr lang="lv-LV" dirty="0" smtClean="0"/>
              <a:t>Sniegt mūsu darbiniekiem zināšanas par to, kā strādāt efektīvāk un dot iespēju īstenot savas idejas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lv-LV" dirty="0"/>
              <a:t>Katru gadu veikt vismaz </a:t>
            </a:r>
            <a:r>
              <a:rPr lang="lv-LV" dirty="0" smtClean="0"/>
              <a:t>24 </a:t>
            </a:r>
            <a:r>
              <a:rPr lang="lv-LV" dirty="0"/>
              <a:t>darbseminārus, kas nodrošina ietaupījumus un patīkamu darba vidi </a:t>
            </a:r>
            <a:r>
              <a:rPr lang="lv-LV" dirty="0" smtClean="0"/>
              <a:t>nākotnē</a:t>
            </a:r>
          </a:p>
          <a:p>
            <a:pPr>
              <a:lnSpc>
                <a:spcPct val="150000"/>
              </a:lnSpc>
            </a:pPr>
            <a:r>
              <a:rPr lang="lv-LV" dirty="0" smtClean="0"/>
              <a:t>Nodrošināt darbiniekiem ergonomiskas, drošas un patīkamas darba vietas</a:t>
            </a:r>
          </a:p>
          <a:p>
            <a:endParaRPr lang="lv-LV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0ACD13-BD97-4D67-B689-07284DDB381C}" type="slidenum">
              <a:rPr lang="en-US" smtClean="0"/>
              <a:t>14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0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 dirty="0">
                <a:solidFill>
                  <a:srgbClr val="000000"/>
                </a:solidFill>
              </a:rPr>
              <a:t>Apmācības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Vadītāju un brigadieru apmācības Lean teorijā un preksē</a:t>
            </a:r>
          </a:p>
          <a:p>
            <a:r>
              <a:rPr lang="lv-LV" dirty="0" smtClean="0"/>
              <a:t>Visu darbinieku ievadapmācības Lean teorijā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pic>
        <p:nvPicPr>
          <p:cNvPr id="4098" name="Picture 2" descr="C:\Users\bmuvecvagarel\Desktop\Foto_5S_workshop\Seminar\20141020_152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3095944" cy="232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muvecvagarel\Desktop\Foto_5S_workshop\Janis_prototypes_welding\P10908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92" y="1844824"/>
            <a:ext cx="3483000" cy="232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86" y="4225575"/>
            <a:ext cx="4425962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7EF302-26EF-430B-B84B-AFF2E5730D7B}" type="slidenum">
              <a:rPr lang="en-US" smtClean="0"/>
              <a:t>15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75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 dirty="0"/>
              <a:t>Kas mums </a:t>
            </a:r>
            <a:r>
              <a:rPr lang="lv-LV" dirty="0" smtClean="0"/>
              <a:t>nav izdevies / nav </a:t>
            </a:r>
            <a:r>
              <a:rPr lang="lv-LV" dirty="0"/>
              <a:t>bijis </a:t>
            </a:r>
            <a:r>
              <a:rPr lang="lv-LV" dirty="0" smtClean="0"/>
              <a:t>derīgs?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pic>
        <p:nvPicPr>
          <p:cNvPr id="1026" name="Picture 2" descr="C:\Users\bmuvecvagarel\Desktop\BStdN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02042"/>
            <a:ext cx="3168352" cy="201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187624" y="1268760"/>
            <a:ext cx="2808312" cy="180020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87624" y="1340768"/>
            <a:ext cx="2880320" cy="172819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860032" y="1601505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#2</a:t>
            </a:r>
          </a:p>
          <a:p>
            <a:pPr algn="ctr"/>
            <a:r>
              <a:rPr lang="lv-LV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PRIORITĀTE</a:t>
            </a:r>
            <a:endParaRPr lang="en-US" sz="3200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9" y="3454100"/>
            <a:ext cx="3868861" cy="256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07" y="3501008"/>
            <a:ext cx="3802833" cy="245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5112060" y="3801590"/>
            <a:ext cx="2808312" cy="180020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112060" y="3873598"/>
            <a:ext cx="2880320" cy="172819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AD45E1-456F-4959-AAE9-7B6A2D359B8A}" type="slidenum">
              <a:rPr lang="en-US" smtClean="0"/>
              <a:t>16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92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 dirty="0"/>
              <a:t>Ko </a:t>
            </a:r>
            <a:r>
              <a:rPr lang="lv-LV" dirty="0" smtClean="0"/>
              <a:t>mēs esam </a:t>
            </a:r>
            <a:r>
              <a:rPr lang="lv-LV" dirty="0"/>
              <a:t>jau </a:t>
            </a:r>
            <a:r>
              <a:rPr lang="lv-LV" dirty="0" smtClean="0"/>
              <a:t>izdarījuši?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lv-LV" sz="400" dirty="0" smtClean="0"/>
          </a:p>
          <a:p>
            <a:r>
              <a:rPr lang="lv-LV" dirty="0" smtClean="0"/>
              <a:t>Just in time pieeja pasūtījumiem</a:t>
            </a:r>
          </a:p>
          <a:p>
            <a:pPr marL="0" indent="0">
              <a:buNone/>
            </a:pPr>
            <a:endParaRPr lang="lv-LV" sz="400" dirty="0" smtClean="0"/>
          </a:p>
          <a:p>
            <a:r>
              <a:rPr lang="lv-LV" dirty="0" smtClean="0"/>
              <a:t>Nepārtrauktas plūsmas nodrošināšana montāžas hallē</a:t>
            </a:r>
          </a:p>
          <a:p>
            <a:pPr marL="0" indent="0">
              <a:buNone/>
            </a:pPr>
            <a:endParaRPr lang="lv-LV" sz="400" dirty="0" smtClean="0"/>
          </a:p>
          <a:p>
            <a:r>
              <a:rPr lang="lv-LV" dirty="0" smtClean="0"/>
              <a:t>Takts laiks NGS TMS tvertņu līnijā</a:t>
            </a:r>
          </a:p>
          <a:p>
            <a:pPr marL="0" indent="0">
              <a:buNone/>
            </a:pPr>
            <a:endParaRPr lang="lv-LV" sz="400" dirty="0" smtClean="0"/>
          </a:p>
          <a:p>
            <a:r>
              <a:rPr lang="lv-LV" dirty="0"/>
              <a:t>FIFO princips detaļu piegādei un </a:t>
            </a:r>
            <a:r>
              <a:rPr lang="lv-LV" dirty="0" smtClean="0"/>
              <a:t>uzpildīšanai</a:t>
            </a:r>
          </a:p>
          <a:p>
            <a:pPr marL="0" indent="0">
              <a:buNone/>
            </a:pPr>
            <a:endParaRPr lang="lv-LV" sz="400" dirty="0"/>
          </a:p>
          <a:p>
            <a:r>
              <a:rPr lang="lv-LV" dirty="0"/>
              <a:t>Kanban ar 3 </a:t>
            </a:r>
            <a:r>
              <a:rPr lang="lv-LV" dirty="0" smtClean="0"/>
              <a:t>piegādātājiem</a:t>
            </a:r>
          </a:p>
          <a:p>
            <a:pPr marL="0" indent="0">
              <a:buNone/>
            </a:pPr>
            <a:endParaRPr lang="lv-LV" sz="400" dirty="0"/>
          </a:p>
          <a:p>
            <a:r>
              <a:rPr lang="lv-LV" dirty="0" smtClean="0"/>
              <a:t>21 </a:t>
            </a:r>
            <a:r>
              <a:rPr lang="lv-LV" dirty="0"/>
              <a:t>5s </a:t>
            </a:r>
            <a:r>
              <a:rPr lang="lv-LV" dirty="0" smtClean="0"/>
              <a:t>darbsemināri</a:t>
            </a:r>
            <a:endParaRPr lang="lv-LV" dirty="0"/>
          </a:p>
          <a:p>
            <a:pPr marL="0" indent="0">
              <a:buNone/>
            </a:pPr>
            <a:endParaRPr lang="lv-LV" sz="400" dirty="0"/>
          </a:p>
          <a:p>
            <a:r>
              <a:rPr lang="lv-LV" dirty="0" smtClean="0"/>
              <a:t>16 </a:t>
            </a:r>
            <a:r>
              <a:rPr lang="lv-LV" dirty="0"/>
              <a:t>Kaizen darbsemināri</a:t>
            </a:r>
          </a:p>
          <a:p>
            <a:pPr marL="0" indent="0">
              <a:buNone/>
            </a:pPr>
            <a:endParaRPr lang="lv-LV" sz="400" dirty="0"/>
          </a:p>
          <a:p>
            <a:r>
              <a:rPr lang="lv-LV" dirty="0"/>
              <a:t>Vizuālās vadības izmantošana visā </a:t>
            </a:r>
            <a:r>
              <a:rPr lang="lv-LV" dirty="0" smtClean="0"/>
              <a:t>uzņēmumā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pic>
        <p:nvPicPr>
          <p:cNvPr id="6" name="Picture 2" descr="C:\Users\bmuvecvagarel\Desktop\C-Le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64" y="5373187"/>
            <a:ext cx="169073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FD6A1-28F7-4849-B9E9-F4960E794C0C}" type="slidenum">
              <a:rPr lang="en-US" smtClean="0"/>
              <a:t>17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71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98" y="201931"/>
            <a:ext cx="7269854" cy="720080"/>
          </a:xfrm>
        </p:spPr>
        <p:txBody>
          <a:bodyPr/>
          <a:lstStyle/>
          <a:p>
            <a:r>
              <a:rPr lang="lv-LV" dirty="0"/>
              <a:t>5S </a:t>
            </a:r>
            <a:r>
              <a:rPr lang="lv-LV" dirty="0" smtClean="0"/>
              <a:t>darbsemināra piemērs </a:t>
            </a:r>
            <a:r>
              <a:rPr lang="lv-LV" dirty="0"/>
              <a:t>– </a:t>
            </a:r>
            <a:r>
              <a:rPr lang="lv-LV" dirty="0" smtClean="0"/>
              <a:t>dažādu detaļu metināšana (2015)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3528" y="1052513"/>
            <a:ext cx="4320481" cy="720303"/>
          </a:xfrm>
          <a:prstGeom prst="rect">
            <a:avLst/>
          </a:prstGeom>
        </p:spPr>
        <p:txBody>
          <a:bodyPr vert="horz" lIns="0" tIns="0" rIns="0" bIns="0" numCol="1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45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4625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80975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113" indent="-180975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 smtClean="0"/>
              <a:t>Sakārtoti palīgmateriālu un detaļu plaukti</a:t>
            </a:r>
          </a:p>
          <a:p>
            <a:r>
              <a:rPr lang="lv-LV" dirty="0" smtClean="0"/>
              <a:t>Sakārtotas caurules un kabeļi</a:t>
            </a:r>
          </a:p>
          <a:p>
            <a:r>
              <a:rPr lang="lv-LV" dirty="0" smtClean="0"/>
              <a:t>Notīrīti konduktori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88026" y="1061217"/>
            <a:ext cx="4104454" cy="720303"/>
          </a:xfrm>
          <a:prstGeom prst="rect">
            <a:avLst/>
          </a:prstGeom>
        </p:spPr>
        <p:txBody>
          <a:bodyPr vert="horz" lIns="0" tIns="0" rIns="0" bIns="0" numCol="1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45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4625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80975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113" indent="-180975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 smtClean="0"/>
              <a:t>Izveidots instrumentu panelis</a:t>
            </a:r>
          </a:p>
          <a:p>
            <a:r>
              <a:rPr lang="lv-LV" dirty="0" smtClean="0"/>
              <a:t>Likvidēts liekais galds, iegūstot papildu vietu</a:t>
            </a:r>
          </a:p>
          <a:p>
            <a:endParaRPr lang="en-US" dirty="0"/>
          </a:p>
        </p:txBody>
      </p:sp>
      <p:pic>
        <p:nvPicPr>
          <p:cNvPr id="5122" name="Picture 2" descr="C:\Users\bmuvecvagarel\Desktop\miscellaneous.parts\IMG_2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38783"/>
            <a:ext cx="264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muvecvagarel\Desktop\miscellaneous.parts\IMG_2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570" y="4545344"/>
            <a:ext cx="264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bmuvecvagarel\Desktop\miscellaneous.parts\IMG_2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570" y="2530735"/>
            <a:ext cx="264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43608" y="2231005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b="1" dirty="0" smtClean="0"/>
              <a:t>Pirms</a:t>
            </a:r>
            <a:endParaRPr lang="en-US" sz="14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158570" y="222295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b="1" dirty="0" smtClean="0"/>
              <a:t>Pēc</a:t>
            </a:r>
            <a:endParaRPr lang="en-US" sz="1400" b="1" dirty="0" smtClean="0"/>
          </a:p>
        </p:txBody>
      </p:sp>
      <p:pic>
        <p:nvPicPr>
          <p:cNvPr id="5125" name="Picture 5" descr="C:\Users\bmuvecvagarel\Desktop\miscellaneous.parts\IMG_20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45344"/>
            <a:ext cx="264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muvecvagarel\Desktop\IMG_22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72" y="3068960"/>
            <a:ext cx="1980000" cy="26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4DECB2-3245-4EBE-A0CF-093042AB3C3A}" type="slidenum">
              <a:rPr lang="en-US" smtClean="0"/>
              <a:t>18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224" y="224475"/>
            <a:ext cx="7467128" cy="720080"/>
          </a:xfrm>
        </p:spPr>
        <p:txBody>
          <a:bodyPr/>
          <a:lstStyle/>
          <a:p>
            <a:r>
              <a:rPr lang="lv-LV" dirty="0" smtClean="0"/>
              <a:t>Kaizen darbsemināra piemērs </a:t>
            </a:r>
            <a:r>
              <a:rPr lang="lv-LV" dirty="0"/>
              <a:t>– </a:t>
            </a:r>
            <a:r>
              <a:rPr lang="lv-LV" dirty="0" smtClean="0"/>
              <a:t>cc5006 mucas, ventilatora un pitona montāža </a:t>
            </a:r>
            <a:r>
              <a:rPr lang="lv-LV" dirty="0"/>
              <a:t>(</a:t>
            </a:r>
            <a:r>
              <a:rPr lang="lv-LV" dirty="0" smtClean="0"/>
              <a:t>2015)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10312" y="888975"/>
            <a:ext cx="841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b="1" dirty="0" smtClean="0"/>
              <a:t>Pirms</a:t>
            </a:r>
            <a:endParaRPr lang="en-US" sz="14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776591" y="3800702"/>
            <a:ext cx="698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b="1" dirty="0" smtClean="0"/>
              <a:t>Pēc</a:t>
            </a:r>
            <a:endParaRPr lang="en-US" sz="1400" b="1" dirty="0" smtClean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888955"/>
              </p:ext>
            </p:extLst>
          </p:nvPr>
        </p:nvGraphicFramePr>
        <p:xfrm>
          <a:off x="4716016" y="2384442"/>
          <a:ext cx="4143732" cy="19599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0120"/>
                <a:gridCol w="1047388"/>
                <a:gridCol w="1040844"/>
                <a:gridCol w="975380"/>
              </a:tblGrid>
              <a:tr h="37581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dirty="0" smtClean="0"/>
                        <a:t>Pirms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dirty="0" smtClean="0"/>
                        <a:t>Pēc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dirty="0" smtClean="0"/>
                        <a:t>Rezultāts</a:t>
                      </a:r>
                      <a:endParaRPr lang="en-US" sz="1400" dirty="0"/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 smtClean="0"/>
                        <a:t>Montāžas laiks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baseline="0" dirty="0" smtClean="0"/>
                        <a:t>18h 46min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dirty="0" smtClean="0"/>
                        <a:t>16h 31min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dirty="0" smtClean="0"/>
                        <a:t>-12%</a:t>
                      </a:r>
                      <a:endParaRPr lang="en-US" sz="1400" dirty="0"/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 smtClean="0"/>
                        <a:t>Ceļš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dirty="0" smtClean="0"/>
                        <a:t>3279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dirty="0" smtClean="0"/>
                        <a:t>1535 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dirty="0" smtClean="0"/>
                        <a:t>-53%</a:t>
                      </a:r>
                      <a:endParaRPr lang="en-US" sz="1400" dirty="0"/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 smtClean="0"/>
                        <a:t>Vieta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dirty="0" smtClean="0"/>
                        <a:t>37.8 m2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dirty="0" smtClean="0"/>
                        <a:t>37.8 m2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dirty="0" smtClean="0"/>
                        <a:t>-0%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" name="Picture 10" descr="C:\Users\bmuvecvagarel\Desktop\New folder\IMG_439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251" y="4491999"/>
            <a:ext cx="239966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bmuvecvagarel\Desktop\New folder\IMG_43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2" y="4131959"/>
            <a:ext cx="239966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bmuvecvagarel\Desktop\during the Workshop\IMG_39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3" y="1196752"/>
            <a:ext cx="239966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bmuvecvagarel\Desktop\Before\P112087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79" y="2086749"/>
            <a:ext cx="2486421" cy="16160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7CDC2D-D56B-4EEC-AFA4-271E857BDC68}" type="slidenum">
              <a:rPr lang="en-US" smtClean="0"/>
              <a:t>19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84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 smtClean="0"/>
              <a:t>Bucher Municipal SIA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lv-LV" dirty="0" smtClean="0"/>
              <a:t>Mikus Brakanskis</a:t>
            </a:r>
          </a:p>
          <a:p>
            <a:r>
              <a:rPr lang="lv-LV" sz="2000" dirty="0" smtClean="0"/>
              <a:t>Plant Manager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735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98" y="201931"/>
            <a:ext cx="7701902" cy="720080"/>
          </a:xfrm>
        </p:spPr>
        <p:txBody>
          <a:bodyPr/>
          <a:lstStyle/>
          <a:p>
            <a:r>
              <a:rPr lang="lv-LV" dirty="0"/>
              <a:t>KAIZEN </a:t>
            </a:r>
            <a:r>
              <a:rPr lang="lv-LV" dirty="0" smtClean="0"/>
              <a:t>ieguvumi </a:t>
            </a:r>
            <a:r>
              <a:rPr lang="lv-LV" dirty="0"/>
              <a:t>– cc5006 tvertnes, ventilatora un iesūkšanas caurules montāža (2015)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lv-LV" sz="1800" b="1" dirty="0" smtClean="0"/>
              <a:t>Izdevumi</a:t>
            </a:r>
            <a:endParaRPr lang="en-US" sz="18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v-LV" sz="1800" b="1" dirty="0"/>
              <a:t>I</a:t>
            </a:r>
            <a:r>
              <a:rPr lang="lv-LV" sz="1800" b="1" dirty="0" smtClean="0"/>
              <a:t>eguvumi</a:t>
            </a:r>
            <a:endParaRPr lang="en-US" sz="18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470737"/>
              </p:ext>
            </p:extLst>
          </p:nvPr>
        </p:nvGraphicFramePr>
        <p:xfrm>
          <a:off x="251520" y="1758712"/>
          <a:ext cx="3888432" cy="210233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80942"/>
                <a:gridCol w="1707490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lv-LV" sz="1400" b="0" dirty="0" smtClean="0"/>
                        <a:t>Montāžas darbinieku darba stundu izmaksas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 € 635.32 </a:t>
                      </a: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lv-LV" sz="1400" dirty="0" smtClean="0"/>
                        <a:t>Pārējo darbinieku darba stundu izmaksas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€ 1 309.34 </a:t>
                      </a: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lv-LV" sz="1400" dirty="0" smtClean="0"/>
                        <a:t>Ieguldītie materiāli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 smtClean="0">
                          <a:effectLst/>
                        </a:rPr>
                        <a:t>  € 420.00 </a:t>
                      </a: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 smtClean="0"/>
                        <a:t>Kopējās izmaksas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€ 2 364.66 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167612"/>
              </p:ext>
            </p:extLst>
          </p:nvPr>
        </p:nvGraphicFramePr>
        <p:xfrm>
          <a:off x="4572000" y="1758712"/>
          <a:ext cx="3888432" cy="2329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80942"/>
                <a:gridCol w="1707490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lv-LV" sz="1400" b="0" dirty="0" smtClean="0"/>
                        <a:t>Iegūtais laiks uz 1 mucu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b="0" dirty="0" smtClean="0"/>
                        <a:t>2h 15min</a:t>
                      </a:r>
                      <a:endParaRPr lang="en-US" sz="1400" b="0" dirty="0"/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400" dirty="0" smtClean="0"/>
                        <a:t>Paredzētais pasūtījumu apjoms cc5006 mucām</a:t>
                      </a:r>
                      <a:r>
                        <a:rPr lang="lv-LV" sz="1400" baseline="0" dirty="0" smtClean="0"/>
                        <a:t> augusts-decembris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dirty="0" smtClean="0"/>
                        <a:t>99</a:t>
                      </a:r>
                      <a:endParaRPr lang="en-US" sz="1400" dirty="0"/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400" dirty="0" smtClean="0"/>
                        <a:t>Iegūtais</a:t>
                      </a:r>
                      <a:r>
                        <a:rPr lang="lv-LV" sz="1400" baseline="0" dirty="0" smtClean="0"/>
                        <a:t> laiks uz 2015. gada jūniju-decembri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dirty="0" smtClean="0"/>
                        <a:t>222h 45min</a:t>
                      </a:r>
                      <a:endParaRPr lang="en-US" sz="1400" dirty="0"/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 smtClean="0"/>
                        <a:t>Ietaupītais 2015. gadā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€ </a:t>
                      </a:r>
                      <a:r>
                        <a:rPr lang="lv-LV" sz="1400" b="1" u="none" strike="noStrike" dirty="0" smtClean="0">
                          <a:effectLst/>
                        </a:rPr>
                        <a:t>5054.19</a:t>
                      </a:r>
                      <a:r>
                        <a:rPr lang="en-US" sz="1400" b="1" u="none" strike="noStrike" dirty="0" smtClean="0">
                          <a:effectLst/>
                        </a:rPr>
                        <a:t> </a:t>
                      </a:r>
                      <a:endParaRPr lang="en-US" sz="18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95537" y="4941168"/>
            <a:ext cx="835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Kopā ietaupītais 2015. gadā atskaitot ieguldītās izmaksas (augusts - decembris)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€ </a:t>
            </a:r>
            <a:r>
              <a:rPr lang="lv-LV" b="1" dirty="0" smtClean="0">
                <a:solidFill>
                  <a:srgbClr val="00B050"/>
                </a:solidFill>
              </a:rPr>
              <a:t>2 689.53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3795D76-5D27-4AC4-BC66-8B7FDFBE2760}" type="slidenum">
              <a:rPr lang="en-US" smtClean="0"/>
              <a:t>20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08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Kanban sistēma ar piegādātājiem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v-LV" dirty="0" smtClean="0"/>
          </a:p>
          <a:p>
            <a:endParaRPr lang="lv-LV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dirty="0" smtClean="0"/>
              <a:t>g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lv-LV" dirty="0" smtClean="0"/>
          </a:p>
          <a:p>
            <a:endParaRPr lang="lv-LV" dirty="0"/>
          </a:p>
          <a:p>
            <a:endParaRPr lang="lv-LV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pic>
        <p:nvPicPr>
          <p:cNvPr id="5122" name="Picture 2" descr="http://www.hansa-flex.com/fileadmin/user_upload/media/HANSA-FLEX_Logo_12cm_300d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8" y="1019072"/>
            <a:ext cx="2520000" cy="34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ortofventspils.lv/sites/default/files/hydraulik_bauteile_baltic_rupnieciskie_klienti_ventspils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43" y="686223"/>
            <a:ext cx="2520000" cy="9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5/50/Ferrometal_company_logo_2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63" y="886692"/>
            <a:ext cx="2520000" cy="5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bmuvecvagarel\Desktop\P11004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858" y="2079424"/>
            <a:ext cx="2427605" cy="16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bmuvecvagarel\Desktop\P110044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953" y="3771317"/>
            <a:ext cx="2429510" cy="16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bmuvecvagarel\Desktop\P110043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97" y="2079424"/>
            <a:ext cx="2427605" cy="16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32" y="3771317"/>
            <a:ext cx="2426335" cy="192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bmuvecvagarel\Desktop\IMG_444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2426400" cy="18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muvecvagarel\Desktop\IMG_444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49480"/>
            <a:ext cx="2426400" cy="18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CA6959-3919-471E-A2C3-454A8A3EEA30}" type="slidenum">
              <a:rPr lang="en-US" smtClean="0"/>
              <a:t>21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71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Vizuālās vadības izmantošana uzņēmumā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Viegli identificēt darbarīkus, materiālus, iekārtas</a:t>
            </a:r>
          </a:p>
          <a:p>
            <a:r>
              <a:rPr lang="lv-LV" dirty="0"/>
              <a:t>Norāda</a:t>
            </a:r>
            <a:r>
              <a:rPr lang="lv-LV" dirty="0">
                <a:solidFill>
                  <a:srgbClr val="7030A0"/>
                </a:solidFill>
              </a:rPr>
              <a:t> </a:t>
            </a:r>
            <a:r>
              <a:rPr lang="lv-LV" dirty="0"/>
              <a:t>materiālu uzglabāšanas vietas, pārvietošanās ceļus un brīvās zonas</a:t>
            </a:r>
          </a:p>
          <a:p>
            <a:r>
              <a:rPr lang="lv-LV" dirty="0"/>
              <a:t>Instrukcijas vieglākai, pareizākai, drošākai un ātrākai darba veikšanai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132856"/>
            <a:ext cx="2436837" cy="3559273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6" y="2421498"/>
            <a:ext cx="2558415" cy="179959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3095362" y="4797762"/>
            <a:ext cx="2124710" cy="179959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051" y="2204864"/>
            <a:ext cx="212215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68356"/>
            <a:ext cx="1728192" cy="2456788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TextBox 1"/>
          <p:cNvSpPr txBox="1"/>
          <p:nvPr/>
        </p:nvSpPr>
        <p:spPr>
          <a:xfrm>
            <a:off x="8172400" y="6152381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/>
              <a:t>U.c. ...</a:t>
            </a:r>
            <a:endParaRPr lang="en-US" sz="2000" b="1" dirty="0" smtClean="0"/>
          </a:p>
        </p:txBody>
      </p:sp>
      <p:pic>
        <p:nvPicPr>
          <p:cNvPr id="3074" name="Picture 2" descr="C:\Users\bmuvecvagarel\Desktop\IMG_68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6" y="4320941"/>
            <a:ext cx="2842995" cy="21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muvecvagarel\Desktop\IMG_68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592" y="4581128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72DE29-74F0-4435-8E90-83B058B381AE}" type="slidenum">
              <a:rPr lang="en-US" smtClean="0"/>
              <a:t>22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9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Standartu ieviešana uzņēmumā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lv-LV" b="1" dirty="0" smtClean="0"/>
              <a:t>Darba </a:t>
            </a:r>
            <a:r>
              <a:rPr lang="lv-LV" b="1" dirty="0"/>
              <a:t>drošība</a:t>
            </a:r>
            <a:endParaRPr lang="en-US" b="1" dirty="0"/>
          </a:p>
          <a:p>
            <a:pPr lvl="0"/>
            <a:r>
              <a:rPr lang="lv-LV" dirty="0"/>
              <a:t>Optimizējot darba vietas vienmēr pievērst uzmanību darba drošībai</a:t>
            </a:r>
            <a:endParaRPr lang="en-US" dirty="0"/>
          </a:p>
          <a:p>
            <a:pPr lvl="0"/>
            <a:r>
              <a:rPr lang="lv-LV" dirty="0"/>
              <a:t>Ieviešot uzņēmumā jaunas lietas vienmēr pievērst uzmanību darba drošībai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84464" y="1052736"/>
            <a:ext cx="2808016" cy="5400675"/>
          </a:xfrm>
        </p:spPr>
        <p:txBody>
          <a:bodyPr/>
          <a:lstStyle/>
          <a:p>
            <a:pPr marL="0" indent="0" algn="ctr">
              <a:buNone/>
            </a:pPr>
            <a:r>
              <a:rPr lang="lv-LV" b="1" dirty="0" smtClean="0"/>
              <a:t>Atvērti plaukti un darba galdi</a:t>
            </a:r>
          </a:p>
          <a:p>
            <a:pPr lvl="0"/>
            <a:r>
              <a:rPr lang="lv-LV" dirty="0"/>
              <a:t>Vieglāk uzturēt kārtību un tīrību </a:t>
            </a:r>
            <a:r>
              <a:rPr lang="lv-LV" dirty="0" smtClean="0"/>
              <a:t>plauktos un uz darba galda</a:t>
            </a:r>
            <a:endParaRPr lang="en-US" dirty="0"/>
          </a:p>
          <a:p>
            <a:pPr lvl="0"/>
            <a:r>
              <a:rPr lang="lv-LV" dirty="0"/>
              <a:t>Viegli pārskatīt </a:t>
            </a:r>
            <a:r>
              <a:rPr lang="lv-LV" dirty="0" smtClean="0"/>
              <a:t>plauktu </a:t>
            </a:r>
            <a:r>
              <a:rPr lang="lv-LV" dirty="0"/>
              <a:t>saturu</a:t>
            </a:r>
            <a:endParaRPr lang="en-US" dirty="0"/>
          </a:p>
          <a:p>
            <a:r>
              <a:rPr lang="lv-LV" dirty="0"/>
              <a:t>Ātri un viegli atrast </a:t>
            </a:r>
            <a:r>
              <a:rPr lang="lv-LV" dirty="0" smtClean="0"/>
              <a:t>materiālus, instrumentus un darbarīkus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lv-LV" b="1" dirty="0"/>
              <a:t>Tīrība </a:t>
            </a:r>
            <a:r>
              <a:rPr lang="lv-LV" b="1" dirty="0" smtClean="0"/>
              <a:t>un kārtība</a:t>
            </a:r>
            <a:endParaRPr lang="lv-LV" b="1" dirty="0"/>
          </a:p>
          <a:p>
            <a:pPr lvl="0"/>
            <a:r>
              <a:rPr lang="lv-LV" dirty="0"/>
              <a:t>Uzturēt tīrību un kārtību visās darba vietās nepārtraukti</a:t>
            </a:r>
            <a:endParaRPr lang="en-US" dirty="0"/>
          </a:p>
          <a:p>
            <a:pPr lvl="0"/>
            <a:r>
              <a:rPr lang="lv-LV" dirty="0"/>
              <a:t>Veicina </a:t>
            </a:r>
            <a:r>
              <a:rPr lang="lv-LV" dirty="0" smtClean="0"/>
              <a:t>savstarpēju </a:t>
            </a:r>
            <a:r>
              <a:rPr lang="lv-LV" dirty="0"/>
              <a:t>veselīgu </a:t>
            </a:r>
            <a:r>
              <a:rPr lang="lv-LV" dirty="0" smtClean="0"/>
              <a:t>konkurenci </a:t>
            </a:r>
            <a:r>
              <a:rPr lang="lv-LV" dirty="0"/>
              <a:t>starp darbiniekiem</a:t>
            </a:r>
            <a:endParaRPr lang="en-US" dirty="0"/>
          </a:p>
          <a:p>
            <a:pPr marL="0" indent="0">
              <a:buNone/>
            </a:pPr>
            <a:endParaRPr lang="lv-LV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539552" y="3861048"/>
            <a:ext cx="2167885" cy="203644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3275857" y="4005064"/>
            <a:ext cx="2520280" cy="1800200"/>
          </a:xfrm>
          <a:prstGeom prst="rect">
            <a:avLst/>
          </a:prstGeom>
        </p:spPr>
      </p:pic>
      <p:pic>
        <p:nvPicPr>
          <p:cNvPr id="10" name="Picture 9" descr="C:\Users\bmuvecvagarel\Desktop\FullSizeRende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912840"/>
            <a:ext cx="1872208" cy="1316360"/>
          </a:xfrm>
          <a:prstGeom prst="rect">
            <a:avLst/>
          </a:prstGeom>
          <a:noFill/>
          <a:extLst/>
        </p:spPr>
      </p:pic>
      <p:pic>
        <p:nvPicPr>
          <p:cNvPr id="11" name="Picture 10" descr="C:\Users\bmuvecvagarel\Desktop\rey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300811"/>
            <a:ext cx="1872208" cy="122453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BA57E-9752-492A-A2FC-B34923FE3283}" type="slidenum">
              <a:rPr lang="en-US" smtClean="0"/>
              <a:t>23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18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Standartu ieviešana uzņēmumā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lv-LV" b="1" dirty="0" smtClean="0"/>
              <a:t>Kastu krāsas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lv-LV" b="1" dirty="0" smtClean="0"/>
              <a:t>Šķidrumu trauki</a:t>
            </a:r>
          </a:p>
          <a:p>
            <a:pPr marL="0" indent="0" algn="ctr">
              <a:buNone/>
            </a:pPr>
            <a:endParaRPr lang="lv-LV" b="1" dirty="0"/>
          </a:p>
          <a:p>
            <a:pPr marL="0" indent="0" algn="ctr">
              <a:buNone/>
            </a:pPr>
            <a:endParaRPr lang="lv-LV" b="1" dirty="0" smtClean="0"/>
          </a:p>
          <a:p>
            <a:pPr marL="0" indent="0" algn="ctr">
              <a:buNone/>
            </a:pP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lv-LV" b="1" dirty="0" smtClean="0"/>
              <a:t>Atkritumu urnas</a:t>
            </a:r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32" y="1772816"/>
            <a:ext cx="2517616" cy="356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bmuvecvagarel\Desktop\ds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144" y="1779416"/>
            <a:ext cx="2520000" cy="35632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bmuvecvagarel\Desktop\skidrumu.pudelisu.standar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28" y="1778696"/>
            <a:ext cx="2518728" cy="356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28673F-A96A-4BE5-B33D-288AD843C85A}" type="slidenum">
              <a:rPr lang="en-US" smtClean="0"/>
              <a:t>24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28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C-Lean un darba drošība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dirty="0"/>
              <a:t>Cilvēki ir svarīgāki par instrumentiem un metodēm</a:t>
            </a:r>
            <a:endParaRPr lang="en-US" dirty="0"/>
          </a:p>
          <a:p>
            <a:pPr lvl="0"/>
            <a:r>
              <a:rPr lang="lv-LV" dirty="0"/>
              <a:t>Cilvēkiem ir jājūtas drošiem un jābūt novērtētiem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pic>
        <p:nvPicPr>
          <p:cNvPr id="6146" name="Picture 2" descr="C:\Users\bmuvecvagarel\Desktop\IMG_4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bmuvecvagarel\Desktop\IMG_4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84" y="1916832"/>
            <a:ext cx="3168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muvecvagarel\Desktop\IMG_44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365104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BAF72B-32FC-4A50-BE68-3B697E2D325C}" type="slidenum">
              <a:rPr lang="en-US" smtClean="0"/>
              <a:t>25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3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C-Lean «Ciemiņš nāk!»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7963" y="762501"/>
            <a:ext cx="45004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 smtClean="0"/>
              <a:t>Palīdz uzturēt kārtību un tīrību darba vietās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 smtClean="0"/>
              <a:t>Veicina veselīgu savstarpējo konkurenci starp nodaļām un nodaļu darbiniekiem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 smtClean="0"/>
              <a:t>«Ciemiņš» kā paraugs un palīgs darbiniekiem</a:t>
            </a:r>
            <a:endParaRPr lang="en-US" dirty="0" smtClean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677644"/>
            <a:ext cx="3306853" cy="462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42" y="2996952"/>
            <a:ext cx="3307454" cy="23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85" y="4005064"/>
            <a:ext cx="3547075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6AAE3E-F60F-4774-8B10-8931B0152448}" type="slidenum">
              <a:rPr lang="en-US" smtClean="0"/>
              <a:t>26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02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 dirty="0"/>
              <a:t>Informācijas nodrošināšana jebkuram </a:t>
            </a:r>
            <a:r>
              <a:rPr lang="lv-LV" dirty="0" smtClean="0"/>
              <a:t>darbiniekam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C-Lean tāfele</a:t>
            </a:r>
          </a:p>
          <a:p>
            <a:r>
              <a:rPr lang="lv-LV" dirty="0" smtClean="0"/>
              <a:t>Informācija virtuves datorā</a:t>
            </a:r>
          </a:p>
          <a:p>
            <a:r>
              <a:rPr lang="lv-LV" dirty="0" smtClean="0"/>
              <a:t>Ievadinstruktāža un ievadapmācība katram jaunajam darbiniekam</a:t>
            </a:r>
          </a:p>
          <a:p>
            <a:endParaRPr lang="lv-LV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88" y="2400833"/>
            <a:ext cx="6535022" cy="405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6F0152-4C9F-4A93-AF22-C337B8D6675D}" type="slidenum">
              <a:rPr lang="en-US" smtClean="0"/>
              <a:t>27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4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Ideju Menedžments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5377523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3348927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4A8FBE-0629-4C1E-812F-11CE27D96F3B}" type="slidenum">
              <a:rPr lang="en-US" smtClean="0"/>
              <a:t>28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14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 dirty="0"/>
              <a:t>Mūsu ieguvumi no C-Lean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lv-LV" dirty="0" smtClean="0"/>
              <a:t>Sakārtota un uzlabota darba vide</a:t>
            </a:r>
          </a:p>
          <a:p>
            <a:pPr>
              <a:lnSpc>
                <a:spcPct val="150000"/>
              </a:lnSpc>
            </a:pPr>
            <a:r>
              <a:rPr lang="lv-LV" dirty="0" smtClean="0"/>
              <a:t>Samazinātas nelietderīgās darbības</a:t>
            </a:r>
          </a:p>
          <a:p>
            <a:pPr>
              <a:lnSpc>
                <a:spcPct val="150000"/>
              </a:lnSpc>
            </a:pPr>
            <a:r>
              <a:rPr lang="lv-LV" dirty="0" smtClean="0"/>
              <a:t>Mazāk lieki patērēta laika</a:t>
            </a:r>
          </a:p>
          <a:p>
            <a:pPr>
              <a:lnSpc>
                <a:spcPct val="150000"/>
              </a:lnSpc>
            </a:pPr>
            <a:r>
              <a:rPr lang="lv-LV" dirty="0" smtClean="0"/>
              <a:t>Ieviests darba vietas kārtības uzturēšanas plāns un kontrole</a:t>
            </a:r>
          </a:p>
          <a:p>
            <a:pPr>
              <a:lnSpc>
                <a:spcPct val="150000"/>
              </a:lnSpc>
            </a:pPr>
            <a:r>
              <a:rPr lang="lv-LV" dirty="0" smtClean="0"/>
              <a:t>Disciplīna</a:t>
            </a:r>
          </a:p>
          <a:p>
            <a:pPr>
              <a:lnSpc>
                <a:spcPct val="150000"/>
              </a:lnSpc>
            </a:pPr>
            <a:r>
              <a:rPr lang="lv-LV" dirty="0" smtClean="0"/>
              <a:t>Ļauj katram darbiniekam būt iesaistītam pārmaiņu procesā</a:t>
            </a:r>
          </a:p>
          <a:p>
            <a:pPr>
              <a:lnSpc>
                <a:spcPct val="150000"/>
              </a:lnSpc>
            </a:pPr>
            <a:r>
              <a:rPr lang="lv-LV" dirty="0" smtClean="0"/>
              <a:t>Raisa kreatīvo domāšanu</a:t>
            </a:r>
          </a:p>
          <a:p>
            <a:pPr>
              <a:lnSpc>
                <a:spcPct val="150000"/>
              </a:lnSpc>
            </a:pPr>
            <a:r>
              <a:rPr lang="lv-LV" dirty="0" smtClean="0"/>
              <a:t>Samazina darbinieku stresu</a:t>
            </a:r>
          </a:p>
          <a:p>
            <a:pPr>
              <a:lnSpc>
                <a:spcPct val="150000"/>
              </a:lnSpc>
            </a:pPr>
            <a:r>
              <a:rPr lang="lv-LV" dirty="0" smtClean="0"/>
              <a:t>Palielināta darba drošība</a:t>
            </a:r>
          </a:p>
          <a:p>
            <a:pPr>
              <a:lnSpc>
                <a:spcPct val="150000"/>
              </a:lnSpc>
            </a:pPr>
            <a:r>
              <a:rPr lang="lv-LV" dirty="0" smtClean="0"/>
              <a:t>U.c.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6" name="Picture 2" descr="C:\Users\bmuvecvagarel\Desktop\C-Le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64" y="5373187"/>
            <a:ext cx="169073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D03521-F8BD-42CE-8043-20246BE2F3E9}" type="slidenum">
              <a:rPr lang="en-US" smtClean="0"/>
              <a:t>29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63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Bucher Municipal </a:t>
            </a:r>
            <a:r>
              <a:rPr lang="lv-LV" dirty="0" smtClean="0"/>
              <a:t>SIA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pic>
        <p:nvPicPr>
          <p:cNvPr id="6" name="Picture 2" descr="C:\Users\bmuvecvagarel\Desktop\Bucher no kalna 2015 007-ps16-9-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77" y="1268760"/>
            <a:ext cx="8545347" cy="480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8257FE-EAED-4B56-926E-BA26DD7725FD}" type="slidenum">
              <a:rPr lang="en-US" smtClean="0"/>
              <a:t>3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6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C-Lean Ofisā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84193" y="823970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b="1" dirty="0" smtClean="0"/>
              <a:t>Pirms</a:t>
            </a:r>
            <a:endParaRPr lang="en-US" sz="14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081926" y="759500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b="1" dirty="0" smtClean="0"/>
              <a:t>Pēc</a:t>
            </a:r>
            <a:endParaRPr lang="en-US" sz="1400" b="1" dirty="0" smtClean="0"/>
          </a:p>
        </p:txBody>
      </p:sp>
      <p:pic>
        <p:nvPicPr>
          <p:cNvPr id="5122" name="Picture 2" descr="\\bmu.buchermunicipal.biz\bmu\BIN\BMU\BSG\Groups\BSB-Log\PUBLIC_NEW\Personal\Liva Vecvagare\KANCELEJA\vecais skapis\20131230_0857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2" y="1412776"/>
            <a:ext cx="340237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162" y="1196752"/>
            <a:ext cx="2635812" cy="351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80450"/>
            <a:ext cx="3403666" cy="338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AB607F-81A5-472F-8DB7-B1973D0AD0C8}" type="slidenum">
              <a:rPr lang="en-US" smtClean="0"/>
              <a:t>30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47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lv-LV" sz="3600" b="1" dirty="0" smtClean="0"/>
          </a:p>
          <a:p>
            <a:pPr marL="0" indent="0" algn="ctr">
              <a:buNone/>
            </a:pPr>
            <a:r>
              <a:rPr lang="lv-LV" sz="3600" b="1" dirty="0" smtClean="0">
                <a:solidFill>
                  <a:srgbClr val="0070C0"/>
                </a:solidFill>
              </a:rPr>
              <a:t>Izmaiņas = Mūsu Iespējas</a:t>
            </a:r>
          </a:p>
          <a:p>
            <a:pPr marL="0" indent="0" algn="ctr">
              <a:buNone/>
            </a:pPr>
            <a:r>
              <a:rPr lang="lv-LV" sz="3600" b="1" dirty="0" smtClean="0">
                <a:solidFill>
                  <a:srgbClr val="00B050"/>
                </a:solidFill>
              </a:rPr>
              <a:t>Problēmas = Mūsu Izaicinājumi</a:t>
            </a: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7" name="Picture 2" descr="C:\Users\bmuvecvagarel\Desktop\C-Le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64" y="5373187"/>
            <a:ext cx="169073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E1FC1-6784-4DF9-B0E3-FD83A79ECE44}" type="slidenum">
              <a:rPr lang="en-US" smtClean="0"/>
              <a:t>31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0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Jautājumi</a:t>
            </a:r>
            <a:endParaRPr lang="en-US" dirty="0"/>
          </a:p>
        </p:txBody>
      </p:sp>
      <p:pic>
        <p:nvPicPr>
          <p:cNvPr id="6" name="Picture 2" descr="C:\Users\bmuvecvagarel\Desktop\equipmentprotection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8175" y="1052513"/>
            <a:ext cx="540067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bmuvecvagarel\Desktop\C-Le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64" y="5373187"/>
            <a:ext cx="169073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66E8E-1C7D-4888-A5F1-0FD1B640910D}" type="slidenum">
              <a:rPr lang="en-US" smtClean="0"/>
              <a:t>32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81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muvecvagarel\Desktop\C-Le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49" y="692696"/>
            <a:ext cx="822913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134942" y="352743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Kvalitāte</a:t>
            </a:r>
            <a:endParaRPr lang="en-US" sz="2800" b="1" dirty="0" smtClean="0">
              <a:solidFill>
                <a:srgbClr val="0070C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8264" y="1527175"/>
            <a:ext cx="237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>
                <a:solidFill>
                  <a:srgbClr val="00B050"/>
                </a:solidFill>
                <a:latin typeface="Constantia" panose="02030602050306030303" pitchFamily="18" charset="0"/>
              </a:rPr>
              <a:t>Drošība</a:t>
            </a:r>
            <a:endParaRPr lang="en-US" sz="2400" b="1" dirty="0" smtClean="0">
              <a:solidFill>
                <a:srgbClr val="00B050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5733256"/>
            <a:ext cx="842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800" b="1" dirty="0" smtClean="0"/>
              <a:t>Paldies par uzmanību!</a:t>
            </a:r>
            <a:endParaRPr lang="en-US" sz="4800" b="1" dirty="0" smtClean="0"/>
          </a:p>
        </p:txBody>
      </p:sp>
    </p:spTree>
    <p:extLst>
      <p:ext uri="{BB962C8B-B14F-4D97-AF65-F5344CB8AC3E}">
        <p14:creationId xmlns:p14="http://schemas.microsoft.com/office/powerpoint/2010/main" val="132607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 smtClean="0"/>
              <a:t>Grupu darbs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07748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98" y="201931"/>
            <a:ext cx="6622451" cy="418757"/>
          </a:xfrm>
        </p:spPr>
        <p:txBody>
          <a:bodyPr/>
          <a:lstStyle/>
          <a:p>
            <a:r>
              <a:rPr lang="lv-LV" dirty="0" smtClean="0"/>
              <a:t>Grupu darbs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7428017"/>
              </p:ext>
            </p:extLst>
          </p:nvPr>
        </p:nvGraphicFramePr>
        <p:xfrm>
          <a:off x="251517" y="764701"/>
          <a:ext cx="8640962" cy="5832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81"/>
                <a:gridCol w="4320481"/>
              </a:tblGrid>
              <a:tr h="29163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600" dirty="0" smtClean="0"/>
                        <a:t>1. </a:t>
                      </a:r>
                      <a:r>
                        <a:rPr lang="de-CH" sz="1600" dirty="0" smtClean="0"/>
                        <a:t>Buferzonu izveide lāzera un metāla locīšanas stacijās</a:t>
                      </a:r>
                      <a:endParaRPr lang="lv-LV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600" dirty="0" smtClean="0"/>
                        <a:t>2. </a:t>
                      </a:r>
                      <a:r>
                        <a:rPr lang="fr-CH" sz="1600" dirty="0" err="1" smtClean="0"/>
                        <a:t>Buferzonas</a:t>
                      </a:r>
                      <a:r>
                        <a:rPr lang="fr-CH" sz="1600" dirty="0" smtClean="0"/>
                        <a:t> </a:t>
                      </a:r>
                      <a:r>
                        <a:rPr lang="fr-CH" sz="1600" dirty="0" err="1" smtClean="0"/>
                        <a:t>izveide</a:t>
                      </a:r>
                      <a:r>
                        <a:rPr lang="fr-CH" sz="1600" dirty="0" smtClean="0"/>
                        <a:t> </a:t>
                      </a:r>
                      <a:r>
                        <a:rPr lang="fr-CH" sz="1600" dirty="0" err="1" smtClean="0"/>
                        <a:t>kvalitātes</a:t>
                      </a:r>
                      <a:r>
                        <a:rPr lang="fr-CH" sz="1600" dirty="0" smtClean="0"/>
                        <a:t> </a:t>
                      </a:r>
                      <a:r>
                        <a:rPr lang="fr-CH" sz="1600" dirty="0" err="1" smtClean="0"/>
                        <a:t>stacijā</a:t>
                      </a:r>
                      <a:endParaRPr lang="lv-LV" sz="16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600" dirty="0" smtClean="0"/>
                    </a:p>
                  </a:txBody>
                  <a:tcPr/>
                </a:tc>
              </a:tr>
              <a:tr h="29163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600" dirty="0" smtClean="0"/>
                        <a:t>3. </a:t>
                      </a:r>
                      <a:r>
                        <a:rPr lang="en-US" sz="1600" dirty="0" smtClean="0"/>
                        <a:t>cc5006 </a:t>
                      </a:r>
                      <a:r>
                        <a:rPr lang="en-US" sz="1600" dirty="0" err="1" smtClean="0"/>
                        <a:t>mucas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metināšanas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stacijas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izkārtojums</a:t>
                      </a:r>
                      <a:endParaRPr lang="lv-LV" sz="16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600" dirty="0" smtClean="0"/>
                        <a:t>4. </a:t>
                      </a:r>
                      <a:r>
                        <a:rPr lang="en-US" sz="1600" dirty="0" err="1" smtClean="0"/>
                        <a:t>Vērtīgākie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ieguvumi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darbiniekiem</a:t>
                      </a:r>
                      <a:r>
                        <a:rPr lang="en-US" sz="1600" dirty="0" smtClean="0"/>
                        <a:t> no </a:t>
                      </a:r>
                      <a:r>
                        <a:rPr lang="en-US" sz="1600" dirty="0" err="1" smtClean="0"/>
                        <a:t>Ideju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Menedžmenta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uzņēmumā</a:t>
                      </a:r>
                      <a:endParaRPr lang="en-US" sz="16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  <p:pic>
        <p:nvPicPr>
          <p:cNvPr id="4098" name="Picture 2" descr="C:\Users\bmuvecvagarel\Desktop\IMG_68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95" y="4293336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muvecvagarel\Desktop\IMG_6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muvecvagarel\Desktop\IMG_68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95" y="134076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809" y="4293336"/>
            <a:ext cx="3040541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B96734-B18C-475D-A4B3-905A88B14259}" type="slidenum">
              <a:rPr lang="en-US" smtClean="0"/>
              <a:t>35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69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muvecvagarel\Desktop\C-Le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49" y="692696"/>
            <a:ext cx="822913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134942" y="352743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Kvalitāte</a:t>
            </a:r>
            <a:endParaRPr lang="en-US" sz="2800" b="1" dirty="0" smtClean="0">
              <a:solidFill>
                <a:srgbClr val="0070C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8264" y="1527175"/>
            <a:ext cx="237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>
                <a:solidFill>
                  <a:srgbClr val="00B050"/>
                </a:solidFill>
                <a:latin typeface="Constantia" panose="02030602050306030303" pitchFamily="18" charset="0"/>
              </a:rPr>
              <a:t>Drošība</a:t>
            </a:r>
            <a:endParaRPr lang="en-US" sz="2400" b="1" dirty="0" smtClean="0">
              <a:solidFill>
                <a:srgbClr val="00B05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44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Bucher Municipal SIA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Šveices koncerna Bucher Industries AG meitas uzņēmums</a:t>
            </a:r>
          </a:p>
          <a:p>
            <a:r>
              <a:rPr lang="lv-LV" dirty="0"/>
              <a:t>Darbojas Ventspilī jau 11 gadus</a:t>
            </a:r>
          </a:p>
          <a:p>
            <a:r>
              <a:rPr lang="lv-LV" dirty="0" smtClean="0"/>
              <a:t>Šobrīd vairāk </a:t>
            </a:r>
            <a:r>
              <a:rPr lang="lv-LV" dirty="0"/>
              <a:t>nekā </a:t>
            </a:r>
            <a:r>
              <a:rPr lang="lv-LV" dirty="0" smtClean="0"/>
              <a:t>200 </a:t>
            </a:r>
            <a:r>
              <a:rPr lang="lv-LV" dirty="0"/>
              <a:t>darbinieku</a:t>
            </a:r>
          </a:p>
          <a:p>
            <a:r>
              <a:rPr lang="lv-LV" dirty="0"/>
              <a:t>Mašīnbūves un metālapstrādes uzņēmums</a:t>
            </a:r>
          </a:p>
          <a:p>
            <a:r>
              <a:rPr lang="lv-LV" dirty="0"/>
              <a:t>Ražo komunālo ielu tīrīšanas mašīnu </a:t>
            </a:r>
            <a:r>
              <a:rPr lang="lv-LV" dirty="0" smtClean="0"/>
              <a:t>tvertnes, </a:t>
            </a:r>
            <a:r>
              <a:rPr lang="lv-LV" dirty="0"/>
              <a:t>rāmjus, šasijas un birstes</a:t>
            </a:r>
          </a:p>
          <a:p>
            <a:pPr marL="0" indent="0" algn="ctr">
              <a:buNone/>
            </a:pPr>
            <a:r>
              <a:rPr lang="lv-LV" sz="1100" dirty="0"/>
              <a:t>CityCat1000, CityCat 2020, CityCat </a:t>
            </a:r>
            <a:r>
              <a:rPr lang="lv-LV" sz="1100" dirty="0" smtClean="0"/>
              <a:t>2026, </a:t>
            </a:r>
            <a:r>
              <a:rPr lang="lv-LV" sz="1100" dirty="0"/>
              <a:t>CityCat 5006, CityFant 5000, CityFant 6000, OptiFant 8000</a:t>
            </a:r>
          </a:p>
          <a:p>
            <a:r>
              <a:rPr lang="lv-LV" dirty="0"/>
              <a:t>Mācīties spējīgs un uz attīstību un uzlabojumiem vērsts uzņēmums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3043"/>
            <a:ext cx="9144000" cy="236064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12B213-D3F9-42E0-ACFD-7321D0AFCB0A}" type="slidenum">
              <a:rPr lang="en-US" smtClean="0"/>
              <a:t>4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1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Bucher vēsture Latvijā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052512"/>
            <a:ext cx="8424167" cy="5400675"/>
          </a:xfrm>
        </p:spPr>
        <p:txBody>
          <a:bodyPr/>
          <a:lstStyle/>
          <a:p>
            <a:pPr marL="0" indent="0">
              <a:buNone/>
            </a:pPr>
            <a:r>
              <a:rPr lang="lv-LV" b="1" dirty="0" smtClean="0"/>
              <a:t>2002</a:t>
            </a:r>
            <a:r>
              <a:rPr lang="lv-LV" dirty="0" smtClean="0"/>
              <a:t> 	Zemo izmaksu valstu un piegādātāju izvērtēšana austrumeiropā</a:t>
            </a:r>
          </a:p>
          <a:p>
            <a:pPr marL="0" indent="0">
              <a:buNone/>
            </a:pPr>
            <a:r>
              <a:rPr lang="lv-LV" b="1" dirty="0" smtClean="0"/>
              <a:t>2003</a:t>
            </a:r>
            <a:r>
              <a:rPr lang="lv-LV" dirty="0" smtClean="0"/>
              <a:t> 	Pirmās mucas </a:t>
            </a:r>
            <a:r>
              <a:rPr lang="lv-LV" dirty="0"/>
              <a:t>piegāde no Latvijas uz Bucher Schoerling </a:t>
            </a:r>
            <a:r>
              <a:rPr lang="lv-LV" dirty="0" smtClean="0"/>
              <a:t>Hanoverē </a:t>
            </a:r>
            <a:r>
              <a:rPr lang="lv-LV" dirty="0"/>
              <a:t>un </a:t>
            </a:r>
            <a:r>
              <a:rPr lang="lv-LV" dirty="0" smtClean="0"/>
              <a:t>	lēmums </a:t>
            </a:r>
            <a:r>
              <a:rPr lang="lv-LV" dirty="0"/>
              <a:t>veidot savu montāžas </a:t>
            </a:r>
            <a:r>
              <a:rPr lang="lv-LV" dirty="0" smtClean="0"/>
              <a:t>rūpnīcu Ventspilī</a:t>
            </a:r>
          </a:p>
          <a:p>
            <a:pPr marL="0" indent="0">
              <a:buNone/>
            </a:pPr>
            <a:r>
              <a:rPr lang="lv-LV" b="1" dirty="0" smtClean="0"/>
              <a:t>2004</a:t>
            </a:r>
            <a:r>
              <a:rPr lang="lv-LV" dirty="0" smtClean="0"/>
              <a:t> </a:t>
            </a:r>
            <a:r>
              <a:rPr lang="lv-LV" dirty="0"/>
              <a:t>	</a:t>
            </a:r>
            <a:r>
              <a:rPr lang="lv-LV" dirty="0" smtClean="0"/>
              <a:t>Bucher Schoerling Baltic dibināšana un reģistrēšana</a:t>
            </a:r>
          </a:p>
          <a:p>
            <a:pPr marL="0" indent="0">
              <a:buNone/>
            </a:pPr>
            <a:r>
              <a:rPr lang="lv-LV" b="1" dirty="0" smtClean="0"/>
              <a:t>2005</a:t>
            </a:r>
            <a:r>
              <a:rPr lang="lv-LV" dirty="0" smtClean="0"/>
              <a:t> 	Lielgabarīta tvertņu montāžas uzsākšana Kustes Dambī Ventspilī</a:t>
            </a:r>
          </a:p>
          <a:p>
            <a:pPr marL="0" indent="0">
              <a:buNone/>
            </a:pPr>
            <a:r>
              <a:rPr lang="lv-LV" b="1" dirty="0" smtClean="0"/>
              <a:t>2008</a:t>
            </a:r>
            <a:r>
              <a:rPr lang="lv-LV" dirty="0" smtClean="0"/>
              <a:t> 	Pārcelšanās </a:t>
            </a:r>
            <a:r>
              <a:rPr lang="lv-LV" dirty="0"/>
              <a:t>uz jauno montāžas halli Gānību ielā </a:t>
            </a:r>
            <a:r>
              <a:rPr lang="lv-LV" dirty="0" smtClean="0"/>
              <a:t>Ventspilī</a:t>
            </a:r>
          </a:p>
          <a:p>
            <a:pPr marL="0" indent="0">
              <a:buNone/>
            </a:pPr>
            <a:r>
              <a:rPr lang="lv-LV" b="1" dirty="0" smtClean="0"/>
              <a:t>2009</a:t>
            </a:r>
            <a:r>
              <a:rPr lang="lv-LV" dirty="0" smtClean="0"/>
              <a:t> 	Pieņemts lēmums par pilna ražošanas procesa uzsākšanu – Projekts FLY</a:t>
            </a:r>
          </a:p>
          <a:p>
            <a:pPr marL="0" indent="0">
              <a:buNone/>
            </a:pPr>
            <a:r>
              <a:rPr lang="lv-LV" b="1" dirty="0" smtClean="0"/>
              <a:t>2011</a:t>
            </a:r>
            <a:r>
              <a:rPr lang="lv-LV" dirty="0" smtClean="0"/>
              <a:t> 	Pilna ražošanas procesa uzsākšana</a:t>
            </a:r>
          </a:p>
          <a:p>
            <a:pPr marL="0" indent="0">
              <a:buNone/>
            </a:pPr>
            <a:r>
              <a:rPr lang="lv-LV" b="1" dirty="0" smtClean="0"/>
              <a:t>2014</a:t>
            </a:r>
            <a:r>
              <a:rPr lang="lv-LV" dirty="0" smtClean="0"/>
              <a:t> 	Ražošanas ēkas un biroja paplašināšana – Projekts KOPA I</a:t>
            </a:r>
          </a:p>
          <a:p>
            <a:pPr marL="0" indent="0">
              <a:buNone/>
            </a:pPr>
            <a:r>
              <a:rPr lang="lv-LV" b="1" dirty="0" smtClean="0"/>
              <a:t>2015</a:t>
            </a:r>
            <a:r>
              <a:rPr lang="lv-LV" dirty="0" smtClean="0"/>
              <a:t> 	Ražošanas ēkas paplašināšana – Projekts KOPA II «3000 m</a:t>
            </a:r>
            <a:r>
              <a:rPr lang="lv-LV" baseline="30000" dirty="0" smtClean="0"/>
              <a:t>2</a:t>
            </a:r>
            <a:r>
              <a:rPr lang="lv-LV" dirty="0" smtClean="0"/>
              <a:t>»</a:t>
            </a:r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r>
              <a:rPr lang="lv-LV" dirty="0" smtClean="0"/>
              <a:t>Uz 3.12.2015. - 213 </a:t>
            </a:r>
            <a:r>
              <a:rPr lang="lv-LV" smtClean="0"/>
              <a:t>Darbinieki   17 </a:t>
            </a:r>
            <a:r>
              <a:rPr lang="lv-LV" dirty="0" smtClean="0"/>
              <a:t>VeA studenti</a:t>
            </a:r>
          </a:p>
          <a:p>
            <a:pPr marL="0" indent="0">
              <a:buNone/>
            </a:pP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03 Decembris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DD0830-37AB-45B8-815A-1705ADD4C09C}" type="slidenum">
              <a:rPr lang="en-US" smtClean="0"/>
              <a:t>5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6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96" y="3273175"/>
            <a:ext cx="3024336" cy="17011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91" y="1628800"/>
            <a:ext cx="2747317" cy="1545366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59" y="5059444"/>
            <a:ext cx="3507273" cy="117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Bucher Municipal SIA produkcija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 lang="lv-LV" dirty="0"/>
          </a:p>
          <a:p>
            <a:r>
              <a:rPr lang="lv-LV" dirty="0"/>
              <a:t>cc2020 tvertne</a:t>
            </a:r>
          </a:p>
          <a:p>
            <a:endParaRPr lang="lv-LV" dirty="0"/>
          </a:p>
          <a:p>
            <a:endParaRPr lang="lv-LV" dirty="0"/>
          </a:p>
          <a:p>
            <a:pPr marL="0" indent="0">
              <a:buNone/>
            </a:pPr>
            <a:endParaRPr lang="lv-LV" dirty="0"/>
          </a:p>
          <a:p>
            <a:r>
              <a:rPr lang="lv-LV" dirty="0"/>
              <a:t>cc2020</a:t>
            </a:r>
            <a:r>
              <a:rPr lang="lv-LV" baseline="30000" dirty="0"/>
              <a:t> </a:t>
            </a:r>
            <a:r>
              <a:rPr lang="lv-LV" dirty="0"/>
              <a:t>priekšējā un aizmugurējā šasijas</a:t>
            </a:r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r>
              <a:rPr lang="lv-LV" dirty="0"/>
              <a:t>cc2020 birstes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 lang="lv-LV" dirty="0"/>
          </a:p>
          <a:p>
            <a:r>
              <a:rPr lang="lv-LV" dirty="0"/>
              <a:t>cc5006 tvertne</a:t>
            </a:r>
          </a:p>
          <a:p>
            <a:endParaRPr lang="lv-LV" dirty="0"/>
          </a:p>
          <a:p>
            <a:endParaRPr lang="lv-LV" dirty="0"/>
          </a:p>
          <a:p>
            <a:pPr marL="0" indent="0">
              <a:buNone/>
            </a:pPr>
            <a:endParaRPr lang="lv-LV" sz="2800" dirty="0"/>
          </a:p>
          <a:p>
            <a:r>
              <a:rPr lang="lv-LV" dirty="0"/>
              <a:t>cc5006</a:t>
            </a:r>
            <a:r>
              <a:rPr lang="lv-LV" baseline="30000" dirty="0"/>
              <a:t> </a:t>
            </a:r>
            <a:r>
              <a:rPr lang="lv-LV" dirty="0"/>
              <a:t>šasija</a:t>
            </a:r>
          </a:p>
          <a:p>
            <a:endParaRPr lang="lv-LV" dirty="0"/>
          </a:p>
          <a:p>
            <a:endParaRPr lang="lv-LV" sz="4000" dirty="0"/>
          </a:p>
          <a:p>
            <a:pPr marL="0" indent="0">
              <a:buNone/>
            </a:pPr>
            <a:endParaRPr lang="lv-LV" sz="100" dirty="0">
              <a:solidFill>
                <a:srgbClr val="00B0F0"/>
              </a:solidFill>
            </a:endParaRPr>
          </a:p>
          <a:p>
            <a:r>
              <a:rPr lang="lv-LV" dirty="0"/>
              <a:t>cc5006</a:t>
            </a:r>
            <a:r>
              <a:rPr lang="lv-LV" baseline="30000" dirty="0"/>
              <a:t> </a:t>
            </a:r>
            <a:r>
              <a:rPr lang="lv-LV" dirty="0"/>
              <a:t>birstes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669" y="1379551"/>
            <a:ext cx="2129904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7903"/>
            <a:ext cx="2025884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240" y="3565701"/>
            <a:ext cx="1825404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82" y="4574370"/>
            <a:ext cx="2162991" cy="155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1EB1AB9-10FD-4FC6-8708-641100FCF402}" type="slidenum">
              <a:rPr lang="en-US" smtClean="0"/>
              <a:t>6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81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bmuvecvagarel\Desktop\gch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61" y="4967741"/>
            <a:ext cx="2603697" cy="157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8" y="3493306"/>
            <a:ext cx="3601595" cy="147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Bucher Municipal SIA produkcija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de-DE" dirty="0"/>
              <a:t>NGS</a:t>
            </a:r>
            <a:r>
              <a:rPr lang="lv-LV" dirty="0"/>
              <a:t> tvertne</a:t>
            </a:r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pPr marL="0" indent="0">
              <a:buNone/>
            </a:pPr>
            <a:endParaRPr lang="lv-LV" dirty="0"/>
          </a:p>
          <a:p>
            <a:r>
              <a:rPr lang="de-DE" dirty="0"/>
              <a:t>NGS</a:t>
            </a:r>
            <a:r>
              <a:rPr lang="lv-LV" dirty="0"/>
              <a:t> rāmis</a:t>
            </a:r>
            <a:endParaRPr lang="en-US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r>
              <a:rPr lang="de-DE" dirty="0"/>
              <a:t>NGS</a:t>
            </a:r>
            <a:r>
              <a:rPr lang="lv-LV" dirty="0"/>
              <a:t> </a:t>
            </a:r>
            <a:r>
              <a:rPr lang="lv-LV" dirty="0" smtClean="0"/>
              <a:t>birstes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 lang="lv-LV" dirty="0" smtClean="0"/>
          </a:p>
          <a:p>
            <a:endParaRPr lang="lv-LV" dirty="0"/>
          </a:p>
          <a:p>
            <a:r>
              <a:rPr lang="lv-LV" dirty="0" smtClean="0"/>
              <a:t>cc1000 </a:t>
            </a:r>
            <a:r>
              <a:rPr lang="lv-LV" dirty="0"/>
              <a:t>mašīna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65" y="1349267"/>
            <a:ext cx="3467793" cy="212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J:\BIN\BMU\BSG\Groups\BSB-Log\PUBLIC_NEW\3_Individual_Folders\Liva Vecvagare\Product pictures\citycat_1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63" y="2195144"/>
            <a:ext cx="3888000" cy="260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9E25165-BDC7-4FC3-9110-CDDDB60947B6}" type="slidenum">
              <a:rPr lang="en-US" smtClean="0"/>
              <a:t>7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18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 smtClean="0"/>
              <a:t>Lean filosofijas un metožu ieviešana Bucher Municipal SIA uzņēmumā</a:t>
            </a:r>
            <a:endParaRPr lang="lv-LV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lv-LV" sz="2000" dirty="0"/>
              <a:t>Liva Vecvagare</a:t>
            </a:r>
          </a:p>
          <a:p>
            <a:r>
              <a:rPr lang="en-US" sz="1600" dirty="0"/>
              <a:t>Production Optimization </a:t>
            </a:r>
            <a:r>
              <a:rPr lang="lv-LV" sz="1600" dirty="0"/>
              <a:t>A</a:t>
            </a:r>
            <a:r>
              <a:rPr lang="en-US" sz="1600" dirty="0" err="1" smtClean="0"/>
              <a:t>ssistant</a:t>
            </a:r>
            <a:endParaRPr lang="lv-LV" sz="1600" dirty="0"/>
          </a:p>
          <a:p>
            <a:r>
              <a:rPr lang="lv-LV" sz="2000" dirty="0" smtClean="0"/>
              <a:t>Arvis </a:t>
            </a:r>
            <a:r>
              <a:rPr lang="lv-LV" sz="2000" dirty="0"/>
              <a:t>Vāks</a:t>
            </a:r>
          </a:p>
          <a:p>
            <a:r>
              <a:rPr lang="en-US" sz="1600" dirty="0"/>
              <a:t>Production Process </a:t>
            </a:r>
            <a:r>
              <a:rPr lang="en-US" sz="1600" dirty="0" smtClean="0"/>
              <a:t>Engineer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7300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C-Lean = Lean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52325"/>
            <a:ext cx="271987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63888" y="2859385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 smtClean="0"/>
              <a:t>+ LEAN = C-Lean</a:t>
            </a:r>
            <a:endParaRPr lang="en-US" sz="40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259632" y="4052325"/>
            <a:ext cx="1423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Clean (tīrīt)</a:t>
            </a:r>
            <a:endParaRPr lang="en-US" b="1" dirty="0" smtClean="0"/>
          </a:p>
        </p:txBody>
      </p:sp>
      <p:pic>
        <p:nvPicPr>
          <p:cNvPr id="8" name="Picture 2" descr="C:\Users\bmuvecvagarel\Desktop\C-Le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64" y="5373187"/>
            <a:ext cx="169073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lv-LV" smtClean="0"/>
              <a:t>03 Decembris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4EDED8-D61A-41FB-91DE-92C5AAB191ED}" type="slidenum">
              <a:rPr lang="en-US" smtClean="0"/>
              <a:t>9</a:t>
            </a:fld>
            <a:r>
              <a:rPr lang="en-US" smtClean="0"/>
              <a:t>/36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4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NFO" val="BUR1002"/>
  <p:tag name="TEMPLATEID" val="CoBucher"/>
  <p:tag name="LANGUAGEID" val="1033"/>
  <p:tag name="COLORTHEMEID" val="1"/>
  <p:tag name="BRANDID" val="BucherMunicipal"/>
  <p:tag name="CLIENT" val="BUR"/>
  <p:tag name="VERSION" val="1002"/>
  <p:tag name="REFERENCEDATE" val="42080"/>
  <p:tag name="DATE" val="17 March 2015"/>
  <p:tag name="FOOTER1" val=""/>
  <p:tag name="FOOTER2" val=""/>
  <p:tag name="PAGEOFPAGES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ourceBo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noteBo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tatu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heme/theme1.xml><?xml version="1.0" encoding="utf-8"?>
<a:theme xmlns:a="http://schemas.openxmlformats.org/drawingml/2006/main" name="Bucher">
  <a:themeElements>
    <a:clrScheme name="Bucher">
      <a:dk1>
        <a:srgbClr val="000000"/>
      </a:dk1>
      <a:lt1>
        <a:srgbClr val="FFFFFF"/>
      </a:lt1>
      <a:dk2>
        <a:srgbClr val="87887F"/>
      </a:dk2>
      <a:lt2>
        <a:srgbClr val="5A5B51"/>
      </a:lt2>
      <a:accent1>
        <a:srgbClr val="B31B34"/>
      </a:accent1>
      <a:accent2>
        <a:srgbClr val="7C2230"/>
      </a:accent2>
      <a:accent3>
        <a:srgbClr val="A7AB74"/>
      </a:accent3>
      <a:accent4>
        <a:srgbClr val="404616"/>
      </a:accent4>
      <a:accent5>
        <a:srgbClr val="A5B8C9"/>
      </a:accent5>
      <a:accent6>
        <a:srgbClr val="3E647E"/>
      </a:accent6>
      <a:hlink>
        <a:srgbClr val="00517D"/>
      </a:hlink>
      <a:folHlink>
        <a:srgbClr val="4B7E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ucher_Template_Engl.potx" id="{12CB6DD3-89AF-4C7B-B02E-FF9341617FEC}" vid="{A48B21C0-28C1-44E7-8F81-240B13AD767E}"/>
    </a:ext>
  </a:extLst>
</a:theme>
</file>

<file path=ppt/theme/theme2.xml><?xml version="1.0" encoding="utf-8"?>
<a:theme xmlns:a="http://schemas.openxmlformats.org/drawingml/2006/main" name="Office Theme">
  <a:themeElements>
    <a:clrScheme name="Bucher">
      <a:dk1>
        <a:srgbClr val="000000"/>
      </a:dk1>
      <a:lt1>
        <a:srgbClr val="FFFFFF"/>
      </a:lt1>
      <a:dk2>
        <a:srgbClr val="87887F"/>
      </a:dk2>
      <a:lt2>
        <a:srgbClr val="5A5B51"/>
      </a:lt2>
      <a:accent1>
        <a:srgbClr val="B31B34"/>
      </a:accent1>
      <a:accent2>
        <a:srgbClr val="7C2230"/>
      </a:accent2>
      <a:accent3>
        <a:srgbClr val="A7AB74"/>
      </a:accent3>
      <a:accent4>
        <a:srgbClr val="404616"/>
      </a:accent4>
      <a:accent5>
        <a:srgbClr val="A5B8C9"/>
      </a:accent5>
      <a:accent6>
        <a:srgbClr val="3E647E"/>
      </a:accent6>
      <a:hlink>
        <a:srgbClr val="00517D"/>
      </a:hlink>
      <a:folHlink>
        <a:srgbClr val="4B7E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ucher">
      <a:dk1>
        <a:srgbClr val="000000"/>
      </a:dk1>
      <a:lt1>
        <a:srgbClr val="FFFFFF"/>
      </a:lt1>
      <a:dk2>
        <a:srgbClr val="87887F"/>
      </a:dk2>
      <a:lt2>
        <a:srgbClr val="5A5B51"/>
      </a:lt2>
      <a:accent1>
        <a:srgbClr val="B31B34"/>
      </a:accent1>
      <a:accent2>
        <a:srgbClr val="7C2230"/>
      </a:accent2>
      <a:accent3>
        <a:srgbClr val="A7AB74"/>
      </a:accent3>
      <a:accent4>
        <a:srgbClr val="404616"/>
      </a:accent4>
      <a:accent5>
        <a:srgbClr val="A5B8C9"/>
      </a:accent5>
      <a:accent6>
        <a:srgbClr val="3E647E"/>
      </a:accent6>
      <a:hlink>
        <a:srgbClr val="00517D"/>
      </a:hlink>
      <a:folHlink>
        <a:srgbClr val="4B7E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10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11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12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13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14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15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16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17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18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19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2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20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21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22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23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24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25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26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3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4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5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6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7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8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ppt/theme/themeOverride9.xml><?xml version="1.0" encoding="utf-8"?>
<a:themeOverride xmlns:a="http://schemas.openxmlformats.org/drawingml/2006/main">
  <a:clrScheme name="Bucher">
    <a:dk1>
      <a:srgbClr val="000000"/>
    </a:dk1>
    <a:lt1>
      <a:srgbClr val="FFFFFF"/>
    </a:lt1>
    <a:dk2>
      <a:srgbClr val="87887F"/>
    </a:dk2>
    <a:lt2>
      <a:srgbClr val="5A5B51"/>
    </a:lt2>
    <a:accent1>
      <a:srgbClr val="B31B34"/>
    </a:accent1>
    <a:accent2>
      <a:srgbClr val="7C2230"/>
    </a:accent2>
    <a:accent3>
      <a:srgbClr val="A7AB74"/>
    </a:accent3>
    <a:accent4>
      <a:srgbClr val="404616"/>
    </a:accent4>
    <a:accent5>
      <a:srgbClr val="A5B8C9"/>
    </a:accent5>
    <a:accent6>
      <a:srgbClr val="3E647E"/>
    </a:accent6>
    <a:hlink>
      <a:srgbClr val="00517D"/>
    </a:hlink>
    <a:folHlink>
      <a:srgbClr val="4B7E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5670</TotalTime>
  <Words>973</Words>
  <Application>Microsoft Office PowerPoint</Application>
  <PresentationFormat>On-screen Show (4:3)</PresentationFormat>
  <Paragraphs>319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Bucher</vt:lpstr>
      <vt:lpstr>PowerPoint Presentation</vt:lpstr>
      <vt:lpstr>Bucher Municipal SIA</vt:lpstr>
      <vt:lpstr>Bucher Municipal SIA</vt:lpstr>
      <vt:lpstr>Bucher Municipal SIA</vt:lpstr>
      <vt:lpstr>Bucher vēsture Latvijā</vt:lpstr>
      <vt:lpstr>Bucher Municipal SIA produkcija</vt:lpstr>
      <vt:lpstr>Bucher Municipal SIA produkcija</vt:lpstr>
      <vt:lpstr>Lean filosofijas un metožu ieviešana Bucher Municipal SIA uzņēmumā</vt:lpstr>
      <vt:lpstr>C-Lean = Lean</vt:lpstr>
      <vt:lpstr>Ko mēs vēlējāmies iegūt uzsākot C-Lean</vt:lpstr>
      <vt:lpstr>C-Lean pirmsākumi uzņēmumā</vt:lpstr>
      <vt:lpstr>C-Lean aktualizēšana uzņēmumā </vt:lpstr>
      <vt:lpstr>C-Lean komandas izveidošana</vt:lpstr>
      <vt:lpstr>Mūsu uzstādītie mērķi un jaunie plāni</vt:lpstr>
      <vt:lpstr>Apmācības  </vt:lpstr>
      <vt:lpstr>Kas mums nav izdevies / nav bijis derīgs? </vt:lpstr>
      <vt:lpstr>Ko mēs esam jau izdarījuši? </vt:lpstr>
      <vt:lpstr>5S darbsemināra piemērs – dažādu detaļu metināšana (2015)</vt:lpstr>
      <vt:lpstr>Kaizen darbsemināra piemērs – cc5006 mucas, ventilatora un pitona montāža (2015)</vt:lpstr>
      <vt:lpstr>KAIZEN ieguvumi – cc5006 tvertnes, ventilatora un iesūkšanas caurules montāža (2015)</vt:lpstr>
      <vt:lpstr>Kanban sistēma ar piegādātājiem</vt:lpstr>
      <vt:lpstr>Vizuālās vadības izmantošana uzņēmumā </vt:lpstr>
      <vt:lpstr>Standartu ieviešana uzņēmumā</vt:lpstr>
      <vt:lpstr>Standartu ieviešana uzņēmumā</vt:lpstr>
      <vt:lpstr>C-Lean un darba drošība</vt:lpstr>
      <vt:lpstr>C-Lean «Ciemiņš nāk!»</vt:lpstr>
      <vt:lpstr>Informācijas nodrošināšana jebkuram darbiniekam</vt:lpstr>
      <vt:lpstr>Ideju Menedžments</vt:lpstr>
      <vt:lpstr>Mūsu ieguvumi no C-Lean</vt:lpstr>
      <vt:lpstr>C-Lean Ofisā</vt:lpstr>
      <vt:lpstr>PowerPoint Presentation</vt:lpstr>
      <vt:lpstr>Jautājumi</vt:lpstr>
      <vt:lpstr>PowerPoint Presentation</vt:lpstr>
      <vt:lpstr>Grupu darbs</vt:lpstr>
      <vt:lpstr>Grupu darbs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C-Lean ieviešana uzņēmumā  Bucher Municipal SIA</dc:title>
  <dc:creator>Vecvagare, Liva</dc:creator>
  <cp:lastModifiedBy>Vecvagare, Liva</cp:lastModifiedBy>
  <cp:revision>172</cp:revision>
  <cp:lastPrinted>2014-04-08T09:30:43Z</cp:lastPrinted>
  <dcterms:created xsi:type="dcterms:W3CDTF">2013-08-30T08:46:35Z</dcterms:created>
  <dcterms:modified xsi:type="dcterms:W3CDTF">2015-12-04T06:54:10Z</dcterms:modified>
</cp:coreProperties>
</file>